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77" r:id="rId3"/>
    <p:sldId id="279" r:id="rId4"/>
    <p:sldId id="308" r:id="rId5"/>
    <p:sldId id="309" r:id="rId6"/>
    <p:sldId id="310" r:id="rId7"/>
    <p:sldId id="311" r:id="rId8"/>
    <p:sldId id="313" r:id="rId9"/>
    <p:sldId id="312" r:id="rId10"/>
    <p:sldId id="307" r:id="rId11"/>
  </p:sldIdLst>
  <p:sldSz cx="9144000" cy="6858000" type="screen4x3"/>
  <p:notesSz cx="7559675" cy="10691813"/>
  <p:embeddedFontLst>
    <p:embeddedFont>
      <p:font typeface="Poppins" panose="02000000000000000000" pitchFamily="2" charset="-18"/>
      <p:regular r:id="rId12"/>
      <p:bold r:id="rId13"/>
      <p:italic r:id="rId14"/>
      <p:boldItalic r:id="rId15"/>
    </p:embeddedFont>
    <p:embeddedFont>
      <p:font typeface="Poppins Medium" panose="02000000000000000000" pitchFamily="2" charset="-18"/>
      <p:regular r:id="rId16"/>
      <p:italic r:id="rId17"/>
    </p:embeddedFont>
  </p:embeddedFontLst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3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8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9D15DB6-16FF-4131-A8B0-A37D88FEE5BB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FABA9A7-5C7A-4192-BAF1-502720D8CAA7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254D51B-CB41-4146-B34A-1FFAD3907767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7610474-1B9E-4078-A32D-65083B2A29A4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pl-PL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5E67160-18CD-418B-9FC5-BBB3A31548D0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510A457-28B0-4327-A288-8D240399DF44}" type="slidenum">
              <a:t>‹#›</a:t>
            </a:fld>
            <a:endParaRPr/>
          </a:p>
        </p:txBody>
      </p:sp>
      <p:sp>
        <p:nvSpPr>
          <p:cNvPr id="2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6A4CC93-0CEA-40B0-A10D-DFA1169BBB57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0B71680-78F3-4901-AA10-F887597E1C21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l-PL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84615D9-48C6-4B06-81BE-58A3A2F99497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C32ED16-15BE-4684-937E-BA8FA173338B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C8E9310-9FCB-40A0-945B-DE38F24D7C8B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20BB062-4CCB-4A65-B250-B5D6668A8A0F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85800" y="1122480"/>
            <a:ext cx="7772040" cy="238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/>
          <a:p>
            <a:pPr indent="0" algn="ctr" defTabSz="914400">
              <a:lnSpc>
                <a:spcPct val="90000"/>
              </a:lnSpc>
              <a:buNone/>
            </a:pPr>
            <a:r>
              <a:rPr lang="pl-PL" sz="6000" b="0" strike="noStrike" spc="-1">
                <a:solidFill>
                  <a:schemeClr val="dk1"/>
                </a:solidFill>
                <a:latin typeface="Calibri Light"/>
              </a:rPr>
              <a:t>Kliknij, aby edytować styl</a:t>
            </a:r>
            <a:endParaRPr lang="en-US" sz="60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 idx="1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457200">
              <a:lnSpc>
                <a:spcPct val="100000"/>
              </a:lnSpc>
              <a:buNone/>
              <a:defRPr lang="pl-PL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457200">
              <a:lnSpc>
                <a:spcPct val="100000"/>
              </a:lnSpc>
              <a:buNone/>
            </a:pPr>
            <a:r>
              <a:rPr lang="pl-PL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&lt;data/godzina&gt;</a:t>
            </a:r>
            <a:endParaRPr lang="pl-PL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>
              <a:buNone/>
              <a:defRPr lang="pl-PL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lang="pl-PL" sz="1400" b="0" strike="noStrike" spc="-1">
                <a:solidFill>
                  <a:srgbClr val="000000"/>
                </a:solidFill>
                <a:latin typeface="Times New Roman"/>
              </a:rPr>
              <a:t>&lt;stopka&gt;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457200">
              <a:lnSpc>
                <a:spcPct val="100000"/>
              </a:lnSpc>
              <a:buNone/>
              <a:defRPr lang="pl-PL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457200">
              <a:lnSpc>
                <a:spcPct val="100000"/>
              </a:lnSpc>
              <a:buNone/>
            </a:pPr>
            <a:fld id="{2AAF4529-D7D0-43B7-94DE-5DECE4E7626C}" type="slidenum">
              <a:rPr lang="pl-PL" sz="1200" b="0" strike="noStrike" spc="-1">
                <a:solidFill>
                  <a:schemeClr val="dk1">
                    <a:tint val="75000"/>
                  </a:schemeClr>
                </a:solidFill>
                <a:latin typeface="Calibri"/>
              </a:rPr>
              <a:t>‹#›</a:t>
            </a:fld>
            <a:endParaRPr lang="pl-PL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Obraz zawierający tekst, kreskówka, Kreskówka">
            <a:extLst>
              <a:ext uri="{FF2B5EF4-FFF2-40B4-BE49-F238E27FC236}">
                <a16:creationId xmlns:a16="http://schemas.microsoft.com/office/drawing/2014/main" id="{5707C36E-DC23-FD23-72DB-7E8777A9E4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Prostokąt 17">
            <a:extLst>
              <a:ext uri="{FF2B5EF4-FFF2-40B4-BE49-F238E27FC236}">
                <a16:creationId xmlns:a16="http://schemas.microsoft.com/office/drawing/2014/main" id="{DCA782FB-F2A2-C611-1E53-736F6D9AF26B}"/>
              </a:ext>
            </a:extLst>
          </p:cNvPr>
          <p:cNvSpPr/>
          <p:nvPr/>
        </p:nvSpPr>
        <p:spPr>
          <a:xfrm>
            <a:off x="0" y="5232903"/>
            <a:ext cx="9144000" cy="162509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5" name="Tytuł 5">
            <a:extLst>
              <a:ext uri="{FF2B5EF4-FFF2-40B4-BE49-F238E27FC236}">
                <a16:creationId xmlns:a16="http://schemas.microsoft.com/office/drawing/2014/main" id="{8F91BE7B-AC2A-1586-EB86-A57961E74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439600"/>
            <a:ext cx="8229240" cy="1144800"/>
          </a:xfrm>
        </p:spPr>
        <p:txBody>
          <a:bodyPr/>
          <a:lstStyle/>
          <a:p>
            <a:pPr marL="0" indent="0">
              <a:lnSpc>
                <a:spcPct val="114000"/>
              </a:lnSpc>
              <a:buNone/>
            </a:pPr>
            <a:r>
              <a:rPr lang="pl-PL" sz="1200" i="1" dirty="0">
                <a:latin typeface="Poppins Medium" panose="02000000000000000000" pitchFamily="2" charset="-18"/>
                <a:cs typeface="Poppins Medium" panose="02000000000000000000" pitchFamily="2" charset="-18"/>
              </a:rPr>
              <a:t>		</a:t>
            </a:r>
            <a:br>
              <a:rPr lang="pl-PL" sz="1200" i="1" dirty="0">
                <a:latin typeface="Poppins Medium" panose="02000000000000000000" pitchFamily="2" charset="-18"/>
                <a:cs typeface="Poppins Medium" panose="02000000000000000000" pitchFamily="2" charset="-18"/>
              </a:rPr>
            </a:br>
            <a:br>
              <a:rPr lang="pl-PL" sz="1200" i="1" dirty="0">
                <a:latin typeface="Poppins Medium" panose="02000000000000000000" pitchFamily="2" charset="-18"/>
                <a:cs typeface="Poppins Medium" panose="02000000000000000000" pitchFamily="2" charset="-18"/>
              </a:rPr>
            </a:br>
            <a:br>
              <a:rPr lang="pl-PL" sz="1200" i="1" dirty="0">
                <a:latin typeface="Poppins Medium" panose="02000000000000000000" pitchFamily="2" charset="-18"/>
                <a:cs typeface="Poppins Medium" panose="02000000000000000000" pitchFamily="2" charset="-18"/>
              </a:rPr>
            </a:br>
            <a:br>
              <a:rPr lang="pl-PL" sz="1200" i="1" dirty="0">
                <a:latin typeface="Poppins Medium" panose="02000000000000000000" pitchFamily="2" charset="-18"/>
                <a:cs typeface="Poppins Medium" panose="02000000000000000000" pitchFamily="2" charset="-18"/>
              </a:rPr>
            </a:br>
            <a:br>
              <a:rPr lang="pl-PL" sz="1200" i="1" dirty="0">
                <a:latin typeface="Poppins Medium" panose="02000000000000000000" pitchFamily="2" charset="-18"/>
                <a:cs typeface="Poppins Medium" panose="02000000000000000000" pitchFamily="2" charset="-18"/>
              </a:rPr>
            </a:br>
            <a:endParaRPr lang="pl-PL" sz="1800" b="1" i="1" dirty="0">
              <a:solidFill>
                <a:srgbClr val="0070C0"/>
              </a:solidFill>
              <a:latin typeface="Poppins Medium" panose="02000000000000000000" pitchFamily="2" charset="-18"/>
              <a:cs typeface="Poppins Medium" panose="02000000000000000000" pitchFamily="2" charset="-18"/>
            </a:endParaRPr>
          </a:p>
        </p:txBody>
      </p:sp>
      <p:pic>
        <p:nvPicPr>
          <p:cNvPr id="7" name="Obraz 6" descr="Obraz zawierający Grafika, projekt graficzny, Czcionka, tekst&#10;&#10;Opis wygenerowany automatycznie">
            <a:extLst>
              <a:ext uri="{FF2B5EF4-FFF2-40B4-BE49-F238E27FC236}">
                <a16:creationId xmlns:a16="http://schemas.microsoft.com/office/drawing/2014/main" id="{E671AB70-9E85-0BD9-BA96-55D6BFB30B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38" y="5412903"/>
            <a:ext cx="2140143" cy="540000"/>
          </a:xfrm>
          <a:prstGeom prst="rect">
            <a:avLst/>
          </a:prstGeom>
        </p:spPr>
      </p:pic>
      <p:pic>
        <p:nvPicPr>
          <p:cNvPr id="2" name="Obraz 1" descr="Obraz zawierający tekst, Czcionka, zrzut ekranu, linia&#10;&#10;Opis wygenerowany automatycznie">
            <a:extLst>
              <a:ext uri="{FF2B5EF4-FFF2-40B4-BE49-F238E27FC236}">
                <a16:creationId xmlns:a16="http://schemas.microsoft.com/office/drawing/2014/main" id="{C7B565BA-3477-7305-BF3C-9CF9D3A3AE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270" y="6112749"/>
            <a:ext cx="5753100" cy="73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az 5" descr="Obraz zawierający Grafika, krąg, Czcionka, zrzut ekranu&#10;&#10;Opis wygenerowany automatycznie">
            <a:extLst>
              <a:ext uri="{FF2B5EF4-FFF2-40B4-BE49-F238E27FC236}">
                <a16:creationId xmlns:a16="http://schemas.microsoft.com/office/drawing/2014/main" id="{2AC55A78-48A5-2F93-C133-FBECC89F1B5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337" y="5412903"/>
            <a:ext cx="1326966" cy="540000"/>
          </a:xfrm>
          <a:prstGeom prst="rect">
            <a:avLst/>
          </a:prstGeom>
        </p:spPr>
      </p:pic>
      <p:pic>
        <p:nvPicPr>
          <p:cNvPr id="10" name="Obraz 9" descr="Obraz zawierający kwiat, Grafika, symbol, design">
            <a:extLst>
              <a:ext uri="{FF2B5EF4-FFF2-40B4-BE49-F238E27FC236}">
                <a16:creationId xmlns:a16="http://schemas.microsoft.com/office/drawing/2014/main" id="{41960DF6-F48D-1B47-E0D8-AAB1E49883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953" y="5232903"/>
            <a:ext cx="1410049" cy="90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A5E09C-137C-9D04-59BE-9C2A9A56D7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Obraz zawierający Przestrzeń kosmiczna, miejsce parkingowe/przestrzeń, statek kosmiczny, astronomia&#10;&#10;Opis wygenerowany automatycznie">
            <a:extLst>
              <a:ext uri="{FF2B5EF4-FFF2-40B4-BE49-F238E27FC236}">
                <a16:creationId xmlns:a16="http://schemas.microsoft.com/office/drawing/2014/main" id="{F87EEF4A-E8DA-D71E-3DB4-02C4E4F50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9432"/>
            <a:ext cx="9144000" cy="5225143"/>
          </a:xfrm>
          <a:prstGeom prst="rect">
            <a:avLst/>
          </a:prstGeom>
        </p:spPr>
      </p:pic>
      <p:pic>
        <p:nvPicPr>
          <p:cNvPr id="4" name="Obraz 3" descr="Obraz zawierający Grafika, projekt graficzny, Czcionka, tekst&#10;&#10;Opis wygenerowany automatycznie">
            <a:extLst>
              <a:ext uri="{FF2B5EF4-FFF2-40B4-BE49-F238E27FC236}">
                <a16:creationId xmlns:a16="http://schemas.microsoft.com/office/drawing/2014/main" id="{4249FFED-84A3-1C47-94BF-5F2395AC98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18" y="180000"/>
            <a:ext cx="2140143" cy="540000"/>
          </a:xfrm>
          <a:prstGeom prst="rect">
            <a:avLst/>
          </a:prstGeom>
        </p:spPr>
      </p:pic>
      <p:pic>
        <p:nvPicPr>
          <p:cNvPr id="5" name="Obraz 4" descr="Obraz zawierający Grafika, krąg, Czcionka, zrzut ekranu&#10;&#10;Opis wygenerowany automatycznie">
            <a:extLst>
              <a:ext uri="{FF2B5EF4-FFF2-40B4-BE49-F238E27FC236}">
                <a16:creationId xmlns:a16="http://schemas.microsoft.com/office/drawing/2014/main" id="{076B7733-C5BE-8DD1-3777-10F3C759C8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517" y="180000"/>
            <a:ext cx="1326966" cy="540000"/>
          </a:xfrm>
          <a:prstGeom prst="rect">
            <a:avLst/>
          </a:prstGeom>
        </p:spPr>
      </p:pic>
      <p:pic>
        <p:nvPicPr>
          <p:cNvPr id="6" name="Obraz 5" descr="Obraz zawierający kwiat, Grafika, symbol, design">
            <a:extLst>
              <a:ext uri="{FF2B5EF4-FFF2-40B4-BE49-F238E27FC236}">
                <a16:creationId xmlns:a16="http://schemas.microsoft.com/office/drawing/2014/main" id="{679125E5-3264-8AA9-6084-94470C3AD5F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133" y="0"/>
            <a:ext cx="1410049" cy="900000"/>
          </a:xfrm>
          <a:prstGeom prst="rect">
            <a:avLst/>
          </a:prstGeom>
        </p:spPr>
      </p:pic>
      <p:sp>
        <p:nvSpPr>
          <p:cNvPr id="9" name="Dymek mowy: prostokąt z zaokrąglonymi rogami 8">
            <a:extLst>
              <a:ext uri="{FF2B5EF4-FFF2-40B4-BE49-F238E27FC236}">
                <a16:creationId xmlns:a16="http://schemas.microsoft.com/office/drawing/2014/main" id="{60E66307-894D-ACD1-C944-2F157780C1B0}"/>
              </a:ext>
            </a:extLst>
          </p:cNvPr>
          <p:cNvSpPr/>
          <p:nvPr/>
        </p:nvSpPr>
        <p:spPr>
          <a:xfrm>
            <a:off x="1695450" y="3242003"/>
            <a:ext cx="2160000" cy="540000"/>
          </a:xfrm>
          <a:prstGeom prst="wedgeRoundRectCallout">
            <a:avLst>
              <a:gd name="adj1" fmla="val 71160"/>
              <a:gd name="adj2" fmla="val -96874"/>
              <a:gd name="adj3" fmla="val 16667"/>
            </a:avLst>
          </a:prstGeom>
          <a:solidFill>
            <a:srgbClr val="F5F3E5"/>
          </a:solidFill>
          <a:ln w="38100"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Czy chcecie kiedyś zostać astronautami?</a:t>
            </a:r>
          </a:p>
        </p:txBody>
      </p:sp>
      <p:pic>
        <p:nvPicPr>
          <p:cNvPr id="11" name="Obraz 10" descr="Obraz zawierający tekst, Czcionka, zrzut ekranu, linia&#10;&#10;Opis wygenerowany automatycznie">
            <a:extLst>
              <a:ext uri="{FF2B5EF4-FFF2-40B4-BE49-F238E27FC236}">
                <a16:creationId xmlns:a16="http://schemas.microsoft.com/office/drawing/2014/main" id="{DF0B8677-9E24-1316-621E-11A98CFC829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082" y="6124575"/>
            <a:ext cx="5753100" cy="7334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ytuł 4">
            <a:extLst>
              <a:ext uri="{FF2B5EF4-FFF2-40B4-BE49-F238E27FC236}">
                <a16:creationId xmlns:a16="http://schemas.microsoft.com/office/drawing/2014/main" id="{19C8B2BC-CE13-E79D-5066-D10CF33B9D12}"/>
              </a:ext>
            </a:extLst>
          </p:cNvPr>
          <p:cNvSpPr txBox="1">
            <a:spLocks/>
          </p:cNvSpPr>
          <p:nvPr/>
        </p:nvSpPr>
        <p:spPr>
          <a:xfrm>
            <a:off x="167818" y="6389777"/>
            <a:ext cx="3055264" cy="28822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sz="900" dirty="0">
                <a:latin typeface="Poppins Medium" panose="02000000000000000000" pitchFamily="2" charset="-18"/>
                <a:cs typeface="Poppins Medium" panose="02000000000000000000" pitchFamily="2" charset="-18"/>
              </a:rPr>
              <a:t>Prezentację przygotował: Marcin Wrzesiński</a:t>
            </a:r>
            <a:br>
              <a:rPr lang="pl-PL" sz="900" dirty="0">
                <a:latin typeface="Poppins Medium" panose="02000000000000000000" pitchFamily="2" charset="-18"/>
                <a:cs typeface="Poppins Medium" panose="02000000000000000000" pitchFamily="2" charset="-18"/>
              </a:rPr>
            </a:br>
            <a:r>
              <a:rPr lang="pl-PL" sz="900" dirty="0">
                <a:latin typeface="Poppins Medium" panose="02000000000000000000" pitchFamily="2" charset="-18"/>
                <a:cs typeface="Poppins Medium" panose="02000000000000000000" pitchFamily="2" charset="-18"/>
              </a:rPr>
              <a:t>Konsultacja psychologiczna: Beata </a:t>
            </a:r>
            <a:r>
              <a:rPr lang="pl-PL" sz="900" dirty="0" err="1">
                <a:latin typeface="Poppins Medium" panose="02000000000000000000" pitchFamily="2" charset="-18"/>
                <a:cs typeface="Poppins Medium" panose="02000000000000000000" pitchFamily="2" charset="-18"/>
              </a:rPr>
              <a:t>Liwowska</a:t>
            </a:r>
            <a:endParaRPr lang="pl-PL" sz="900" dirty="0">
              <a:latin typeface="Poppins Medium" panose="02000000000000000000" pitchFamily="2" charset="-18"/>
              <a:cs typeface="Poppins Medium" panose="02000000000000000000" pitchFamily="2" charset="-18"/>
            </a:endParaRPr>
          </a:p>
        </p:txBody>
      </p:sp>
      <p:sp>
        <p:nvSpPr>
          <p:cNvPr id="8" name="Dymek mowy: prostokąt z zaokrąglonymi rogami 7">
            <a:extLst>
              <a:ext uri="{FF2B5EF4-FFF2-40B4-BE49-F238E27FC236}">
                <a16:creationId xmlns:a16="http://schemas.microsoft.com/office/drawing/2014/main" id="{4D834DE1-F20D-E1C1-93F6-ABFEC9A5C9F3}"/>
              </a:ext>
            </a:extLst>
          </p:cNvPr>
          <p:cNvSpPr/>
          <p:nvPr/>
        </p:nvSpPr>
        <p:spPr>
          <a:xfrm>
            <a:off x="5110648" y="3799894"/>
            <a:ext cx="2160000" cy="540000"/>
          </a:xfrm>
          <a:prstGeom prst="wedgeRoundRectCallout">
            <a:avLst>
              <a:gd name="adj1" fmla="val -49740"/>
              <a:gd name="adj2" fmla="val -157863"/>
              <a:gd name="adj3" fmla="val 16667"/>
            </a:avLst>
          </a:prstGeom>
          <a:solidFill>
            <a:srgbClr val="F5F3E5"/>
          </a:solidFill>
          <a:ln w="38100"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Jakie macie </a:t>
            </a:r>
          </a:p>
          <a:p>
            <a:pPr algn="ctr"/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pytania o kosmos?</a:t>
            </a:r>
          </a:p>
        </p:txBody>
      </p:sp>
      <p:sp>
        <p:nvSpPr>
          <p:cNvPr id="16" name="Dymek mowy: prostokąt z zaokrąglonymi rogami 15">
            <a:extLst>
              <a:ext uri="{FF2B5EF4-FFF2-40B4-BE49-F238E27FC236}">
                <a16:creationId xmlns:a16="http://schemas.microsoft.com/office/drawing/2014/main" id="{616C03EE-976D-4BD8-04B3-843E9807457B}"/>
              </a:ext>
            </a:extLst>
          </p:cNvPr>
          <p:cNvSpPr/>
          <p:nvPr/>
        </p:nvSpPr>
        <p:spPr>
          <a:xfrm>
            <a:off x="4648685" y="1222765"/>
            <a:ext cx="2160000" cy="540000"/>
          </a:xfrm>
          <a:prstGeom prst="wedgeRoundRectCallout">
            <a:avLst>
              <a:gd name="adj1" fmla="val 1181"/>
              <a:gd name="adj2" fmla="val 138120"/>
              <a:gd name="adj3" fmla="val 16667"/>
            </a:avLst>
          </a:prstGeom>
          <a:solidFill>
            <a:srgbClr val="F5F3E5"/>
          </a:solidFill>
          <a:ln w="38100"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Dziękujemy </a:t>
            </a:r>
          </a:p>
          <a:p>
            <a:pPr algn="ctr"/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za wspólną podróż 🚀</a:t>
            </a:r>
          </a:p>
        </p:txBody>
      </p:sp>
    </p:spTree>
    <p:extLst>
      <p:ext uri="{BB962C8B-B14F-4D97-AF65-F5344CB8AC3E}">
        <p14:creationId xmlns:p14="http://schemas.microsoft.com/office/powerpoint/2010/main" val="4289692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az 12" descr="Obraz zawierający tekst, chłopiec, kreskówka, osoba&#10;&#10;Opis wygenerowany automatycznie">
            <a:extLst>
              <a:ext uri="{FF2B5EF4-FFF2-40B4-BE49-F238E27FC236}">
                <a16:creationId xmlns:a16="http://schemas.microsoft.com/office/drawing/2014/main" id="{CD4D8F6F-033C-EA09-3F2C-38226919B2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2506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Obraz 17" descr="Obraz zawierający statek kosmiczny, Przestrzeń kosmiczna, miejsce parkingowe/przestrzeń, księżyc&#10;&#10;Opis wygenerowany automatycznie">
            <a:extLst>
              <a:ext uri="{FF2B5EF4-FFF2-40B4-BE49-F238E27FC236}">
                <a16:creationId xmlns:a16="http://schemas.microsoft.com/office/drawing/2014/main" id="{94094656-9E0C-9A73-7F84-C9F94EE703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9432"/>
            <a:ext cx="9144000" cy="5225143"/>
          </a:xfrm>
          <a:prstGeom prst="rect">
            <a:avLst/>
          </a:prstGeom>
        </p:spPr>
      </p:pic>
      <p:sp>
        <p:nvSpPr>
          <p:cNvPr id="16" name="Prostokąt 15">
            <a:extLst>
              <a:ext uri="{FF2B5EF4-FFF2-40B4-BE49-F238E27FC236}">
                <a16:creationId xmlns:a16="http://schemas.microsoft.com/office/drawing/2014/main" id="{63A901DF-1A13-D88F-4651-4BCE367E6876}"/>
              </a:ext>
            </a:extLst>
          </p:cNvPr>
          <p:cNvSpPr/>
          <p:nvPr/>
        </p:nvSpPr>
        <p:spPr>
          <a:xfrm>
            <a:off x="0" y="6124575"/>
            <a:ext cx="9144000" cy="7334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4" name="Obraz 3" descr="Obraz zawierający Grafika, projekt graficzny, Czcionka, tekst&#10;&#10;Opis wygenerowany automatycznie">
            <a:extLst>
              <a:ext uri="{FF2B5EF4-FFF2-40B4-BE49-F238E27FC236}">
                <a16:creationId xmlns:a16="http://schemas.microsoft.com/office/drawing/2014/main" id="{149FBB25-DFC4-B033-41BF-4A02188B21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818" y="180000"/>
            <a:ext cx="2140143" cy="540000"/>
          </a:xfrm>
          <a:prstGeom prst="rect">
            <a:avLst/>
          </a:prstGeom>
        </p:spPr>
      </p:pic>
      <p:pic>
        <p:nvPicPr>
          <p:cNvPr id="5" name="Obraz 4" descr="Obraz zawierający Grafika, krąg, Czcionka, zrzut ekranu&#10;&#10;Opis wygenerowany automatycznie">
            <a:extLst>
              <a:ext uri="{FF2B5EF4-FFF2-40B4-BE49-F238E27FC236}">
                <a16:creationId xmlns:a16="http://schemas.microsoft.com/office/drawing/2014/main" id="{CCB2C684-5855-5E4F-CE38-5B5F8177F0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517" y="180000"/>
            <a:ext cx="1326966" cy="540000"/>
          </a:xfrm>
          <a:prstGeom prst="rect">
            <a:avLst/>
          </a:prstGeom>
        </p:spPr>
      </p:pic>
      <p:pic>
        <p:nvPicPr>
          <p:cNvPr id="6" name="Obraz 5" descr="Obraz zawierający kwiat, Grafika, symbol, design">
            <a:extLst>
              <a:ext uri="{FF2B5EF4-FFF2-40B4-BE49-F238E27FC236}">
                <a16:creationId xmlns:a16="http://schemas.microsoft.com/office/drawing/2014/main" id="{E9AB2555-E431-BAAC-6EE4-98389C6A0D8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133" y="0"/>
            <a:ext cx="1410049" cy="900000"/>
          </a:xfrm>
          <a:prstGeom prst="rect">
            <a:avLst/>
          </a:prstGeom>
        </p:spPr>
      </p:pic>
      <p:pic>
        <p:nvPicPr>
          <p:cNvPr id="7" name="Obraz 6" descr="Obraz zawierający tekst, Czcionka, zrzut ekranu, linia&#10;&#10;Opis wygenerowany automatycznie">
            <a:extLst>
              <a:ext uri="{FF2B5EF4-FFF2-40B4-BE49-F238E27FC236}">
                <a16:creationId xmlns:a16="http://schemas.microsoft.com/office/drawing/2014/main" id="{1DA348E2-E3EC-FEDF-5ACE-F833442505C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6124575"/>
            <a:ext cx="5753100" cy="73342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ytuł 5">
            <a:extLst>
              <a:ext uri="{FF2B5EF4-FFF2-40B4-BE49-F238E27FC236}">
                <a16:creationId xmlns:a16="http://schemas.microsoft.com/office/drawing/2014/main" id="{43C4BA67-6930-0965-AD3B-00137C6D8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157" y="899431"/>
            <a:ext cx="4198908" cy="1993059"/>
          </a:xfrm>
        </p:spPr>
        <p:txBody>
          <a:bodyPr/>
          <a:lstStyle/>
          <a:p>
            <a:pPr marL="0" indent="0" algn="ctr">
              <a:lnSpc>
                <a:spcPct val="114000"/>
              </a:lnSpc>
              <a:buNone/>
            </a:pPr>
            <a:r>
              <a:rPr lang="pl-PL" sz="3600" b="1" dirty="0">
                <a:solidFill>
                  <a:srgbClr val="FFFF0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Przygoda </a:t>
            </a:r>
            <a:br>
              <a:rPr lang="pl-PL" sz="3600" b="1" dirty="0">
                <a:solidFill>
                  <a:srgbClr val="FFFF0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3600" b="1" dirty="0">
                <a:solidFill>
                  <a:srgbClr val="FFFF0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w kosmosie</a:t>
            </a:r>
            <a:endParaRPr lang="pl-PL" sz="3600" b="1" dirty="0">
              <a:solidFill>
                <a:srgbClr val="00B0F0"/>
              </a:solidFill>
              <a:latin typeface="Poppins" panose="02000000000000000000" pitchFamily="2" charset="-18"/>
              <a:cs typeface="Poppins" panose="02000000000000000000" pitchFamily="2" charset="-18"/>
            </a:endParaRPr>
          </a:p>
        </p:txBody>
      </p:sp>
      <p:sp>
        <p:nvSpPr>
          <p:cNvPr id="2" name="Tytuł 5">
            <a:extLst>
              <a:ext uri="{FF2B5EF4-FFF2-40B4-BE49-F238E27FC236}">
                <a16:creationId xmlns:a16="http://schemas.microsoft.com/office/drawing/2014/main" id="{12B7A865-8A04-BB28-F236-B6E379509465}"/>
              </a:ext>
            </a:extLst>
          </p:cNvPr>
          <p:cNvSpPr txBox="1">
            <a:spLocks/>
          </p:cNvSpPr>
          <p:nvPr/>
        </p:nvSpPr>
        <p:spPr>
          <a:xfrm>
            <a:off x="5235483" y="4973216"/>
            <a:ext cx="3413995" cy="1151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14000"/>
              </a:lnSpc>
            </a:pPr>
            <a:r>
              <a:rPr lang="pl-PL" sz="1400" b="1" dirty="0">
                <a:solidFill>
                  <a:srgbClr val="FFFF0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Wyruszamy </a:t>
            </a:r>
          </a:p>
          <a:p>
            <a:pPr algn="r">
              <a:lnSpc>
                <a:spcPct val="114000"/>
              </a:lnSpc>
            </a:pPr>
            <a:r>
              <a:rPr lang="pl-PL" sz="1400" b="1" dirty="0">
                <a:solidFill>
                  <a:srgbClr val="FFFF0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na niesamowitą </a:t>
            </a:r>
          </a:p>
          <a:p>
            <a:pPr algn="r">
              <a:lnSpc>
                <a:spcPct val="114000"/>
              </a:lnSpc>
            </a:pPr>
            <a:r>
              <a:rPr lang="pl-PL" sz="1400" b="1" dirty="0">
                <a:solidFill>
                  <a:srgbClr val="FFFF0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przygodę do gwiazd!</a:t>
            </a:r>
            <a:endParaRPr lang="pl-PL" sz="2400" b="1" dirty="0">
              <a:solidFill>
                <a:srgbClr val="FFFF00"/>
              </a:solidFill>
              <a:latin typeface="Poppins" panose="02000000000000000000" pitchFamily="2" charset="-18"/>
              <a:cs typeface="Poppins" panose="02000000000000000000" pitchFamily="2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40507719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885414-B75F-6A35-C71D-59BEDE205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Obraz zawierający niebo, krajobraz, gwiazda, woda&#10;&#10;Opis wygenerowany automatycznie">
            <a:extLst>
              <a:ext uri="{FF2B5EF4-FFF2-40B4-BE49-F238E27FC236}">
                <a16:creationId xmlns:a16="http://schemas.microsoft.com/office/drawing/2014/main" id="{82998875-08F1-6F17-D8CE-8B35FFC83C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81198"/>
            <a:ext cx="9144000" cy="4899006"/>
          </a:xfrm>
          <a:prstGeom prst="rect">
            <a:avLst/>
          </a:prstGeom>
        </p:spPr>
      </p:pic>
      <p:pic>
        <p:nvPicPr>
          <p:cNvPr id="4" name="Obraz 3" descr="Obraz zawierający Prostokąt&#10;&#10;Opis wygenerowany automatycznie">
            <a:extLst>
              <a:ext uri="{FF2B5EF4-FFF2-40B4-BE49-F238E27FC236}">
                <a16:creationId xmlns:a16="http://schemas.microsoft.com/office/drawing/2014/main" id="{E199D4C6-50FA-F867-7DDE-95045E6C68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ytuł 5">
            <a:extLst>
              <a:ext uri="{FF2B5EF4-FFF2-40B4-BE49-F238E27FC236}">
                <a16:creationId xmlns:a16="http://schemas.microsoft.com/office/drawing/2014/main" id="{8CC1F360-9016-7967-3EEF-14886D87F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010150"/>
            <a:ext cx="9144000" cy="1847850"/>
          </a:xfrm>
        </p:spPr>
        <p:txBody>
          <a:bodyPr/>
          <a:lstStyle/>
          <a:p>
            <a:pPr marL="0" indent="0" algn="ctr">
              <a:lnSpc>
                <a:spcPct val="125000"/>
              </a:lnSpc>
              <a:buNone/>
            </a:pPr>
            <a:r>
              <a:rPr lang="pl-PL" sz="1800" b="1" u="sng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Co to jest kosmos?</a:t>
            </a:r>
            <a:r>
              <a:rPr lang="pl-PL" sz="1800" b="1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 🌌</a:t>
            </a:r>
            <a:br>
              <a:rPr lang="pl-PL" sz="1800" b="1" u="sng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Kosmos to ogromna przestrzeń, która znajduje się bardzo, bardzo wysoko nad naszymi głowami.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W kosmosie są gwiazdy, planety i inne tajemnicze rzeczy.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Nie ma tam powietrza jak na Ziemi i jest bardzo ciemno.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Ale dzięki słońcu i gwiazdom kosmos świeci milionami światełek.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Czy kiedykolwiek patrzyliście na gwiazdy w nocy?</a:t>
            </a:r>
            <a:endParaRPr lang="pl-PL" sz="1800" b="1" dirty="0">
              <a:solidFill>
                <a:srgbClr val="002060"/>
              </a:solidFill>
              <a:latin typeface="Poppins" panose="02000000000000000000" pitchFamily="2" charset="-18"/>
              <a:cs typeface="Poppins" panose="02000000000000000000" pitchFamily="2" charset="-18"/>
            </a:endParaRPr>
          </a:p>
        </p:txBody>
      </p:sp>
      <p:pic>
        <p:nvPicPr>
          <p:cNvPr id="14" name="Obraz 13" descr="Obraz zawierający Grafika, projekt graficzny, Czcionka, logo">
            <a:extLst>
              <a:ext uri="{FF2B5EF4-FFF2-40B4-BE49-F238E27FC236}">
                <a16:creationId xmlns:a16="http://schemas.microsoft.com/office/drawing/2014/main" id="{9FC8E63C-0F59-49B1-CB30-E005674696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750"/>
          <a:stretch/>
        </p:blipFill>
        <p:spPr>
          <a:xfrm>
            <a:off x="44553" y="66675"/>
            <a:ext cx="272154" cy="22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2872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B5CACD-EBC4-B758-1D18-10DCC56FC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Obraz zawierający statek kosmiczny, Przestrzeń kosmiczna, miejsce parkingowe/przestrzeń, księżyc&#10;&#10;Opis wygenerowany automatycznie">
            <a:extLst>
              <a:ext uri="{FF2B5EF4-FFF2-40B4-BE49-F238E27FC236}">
                <a16:creationId xmlns:a16="http://schemas.microsoft.com/office/drawing/2014/main" id="{FE124A22-E30A-3D4B-A92E-E86521F73D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198"/>
            <a:ext cx="9144000" cy="5225143"/>
          </a:xfrm>
          <a:prstGeom prst="rect">
            <a:avLst/>
          </a:prstGeom>
        </p:spPr>
      </p:pic>
      <p:pic>
        <p:nvPicPr>
          <p:cNvPr id="4" name="Obraz 3" descr="Obraz zawierający Prostokąt&#10;&#10;Opis wygenerowany automatycznie">
            <a:extLst>
              <a:ext uri="{FF2B5EF4-FFF2-40B4-BE49-F238E27FC236}">
                <a16:creationId xmlns:a16="http://schemas.microsoft.com/office/drawing/2014/main" id="{2FB839B9-3FAB-0680-8BEA-4FE14D5314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ytuł 5">
            <a:extLst>
              <a:ext uri="{FF2B5EF4-FFF2-40B4-BE49-F238E27FC236}">
                <a16:creationId xmlns:a16="http://schemas.microsoft.com/office/drawing/2014/main" id="{92F4FAF3-1940-5E8C-3B13-1714125F9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010150"/>
            <a:ext cx="9144000" cy="1847850"/>
          </a:xfrm>
        </p:spPr>
        <p:txBody>
          <a:bodyPr/>
          <a:lstStyle/>
          <a:p>
            <a:pPr marL="0" indent="0" algn="ctr">
              <a:lnSpc>
                <a:spcPct val="125000"/>
              </a:lnSpc>
              <a:buNone/>
            </a:pPr>
            <a:r>
              <a:rPr lang="pl-PL" sz="1800" b="1" u="sng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Jak polecimy w kosmos?</a:t>
            </a:r>
            <a:r>
              <a:rPr lang="pl-PL" sz="1800" b="1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 🚀</a:t>
            </a:r>
            <a:br>
              <a:rPr lang="pl-PL" sz="1800" b="1" u="sng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Aby polecieć w kosmos, potrzebujemy specjalnej maszyny – rakiety.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Rakieta jest bardzo duża i potrafi lecieć bardzo wysoko.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Zanim wystartujemy, musimy odliczyć: 3... 2... 1... START!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Wyobraźcie sobie, że jesteście astronautami i macie na sobie skafandry.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Gotowi na przygodę?</a:t>
            </a:r>
            <a:endParaRPr lang="pl-PL" sz="1800" b="1" dirty="0">
              <a:solidFill>
                <a:srgbClr val="002060"/>
              </a:solidFill>
              <a:latin typeface="Poppins" panose="02000000000000000000" pitchFamily="2" charset="-18"/>
              <a:cs typeface="Poppins" panose="02000000000000000000" pitchFamily="2" charset="-18"/>
            </a:endParaRPr>
          </a:p>
        </p:txBody>
      </p:sp>
      <p:pic>
        <p:nvPicPr>
          <p:cNvPr id="14" name="Obraz 13" descr="Obraz zawierający Grafika, projekt graficzny, Czcionka, logo">
            <a:extLst>
              <a:ext uri="{FF2B5EF4-FFF2-40B4-BE49-F238E27FC236}">
                <a16:creationId xmlns:a16="http://schemas.microsoft.com/office/drawing/2014/main" id="{C65C2318-262B-A359-F777-CF449CFAAB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750"/>
          <a:stretch/>
        </p:blipFill>
        <p:spPr>
          <a:xfrm>
            <a:off x="44553" y="66675"/>
            <a:ext cx="272154" cy="22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747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041EE-F27C-9A8E-A4F1-510EB5CA7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Obraz zawierający tekst, zrzut ekranu, projekt graficzny&#10;&#10;Opis wygenerowany automatycznie">
            <a:extLst>
              <a:ext uri="{FF2B5EF4-FFF2-40B4-BE49-F238E27FC236}">
                <a16:creationId xmlns:a16="http://schemas.microsoft.com/office/drawing/2014/main" id="{8B56B6F5-5B23-C1DE-1332-A9780BDFD1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00" y="66675"/>
            <a:ext cx="8820000" cy="5040000"/>
          </a:xfrm>
          <a:prstGeom prst="rect">
            <a:avLst/>
          </a:prstGeom>
        </p:spPr>
      </p:pic>
      <p:pic>
        <p:nvPicPr>
          <p:cNvPr id="4" name="Obraz 3" descr="Obraz zawierający Prostokąt&#10;&#10;Opis wygenerowany automatycznie">
            <a:extLst>
              <a:ext uri="{FF2B5EF4-FFF2-40B4-BE49-F238E27FC236}">
                <a16:creationId xmlns:a16="http://schemas.microsoft.com/office/drawing/2014/main" id="{CD236D2D-9158-12F3-D365-F965AA57B0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ytuł 5">
            <a:extLst>
              <a:ext uri="{FF2B5EF4-FFF2-40B4-BE49-F238E27FC236}">
                <a16:creationId xmlns:a16="http://schemas.microsoft.com/office/drawing/2014/main" id="{B28C7050-3464-B4F2-5F98-DA763D03D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010150"/>
            <a:ext cx="9144000" cy="1847850"/>
          </a:xfrm>
        </p:spPr>
        <p:txBody>
          <a:bodyPr/>
          <a:lstStyle/>
          <a:p>
            <a:pPr marL="0" indent="0" algn="ctr">
              <a:lnSpc>
                <a:spcPct val="125000"/>
              </a:lnSpc>
              <a:buNone/>
            </a:pPr>
            <a:r>
              <a:rPr lang="pl-PL" sz="1800" b="1" u="sng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Witajcie w Układzie Słonecznym</a:t>
            </a:r>
            <a:r>
              <a:rPr lang="pl-PL" sz="1800" b="1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 🪐</a:t>
            </a:r>
            <a:br>
              <a:rPr lang="pl-PL" sz="1800" b="1" u="sng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To jest Układ Słoneczny.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W jego centrum znajduje się wielka, gorąca gwiazda – Słońce.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Wokół Słońca krąży osiem planet.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Oto one: Merkury, Wenus, Ziemia (czyli nasza planeta!), Mars, Jowisz, Saturn, Uran i Neptun.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Każda planeta wygląda inaczej. Mars jest czerwony, a Saturn ma piękne pierścienie. </a:t>
            </a:r>
            <a:endParaRPr lang="pl-PL" sz="1800" b="1" dirty="0">
              <a:solidFill>
                <a:srgbClr val="002060"/>
              </a:solidFill>
              <a:latin typeface="Poppins" panose="02000000000000000000" pitchFamily="2" charset="-18"/>
              <a:cs typeface="Poppins" panose="02000000000000000000" pitchFamily="2" charset="-18"/>
            </a:endParaRPr>
          </a:p>
        </p:txBody>
      </p:sp>
      <p:pic>
        <p:nvPicPr>
          <p:cNvPr id="14" name="Obraz 13" descr="Obraz zawierający Grafika, projekt graficzny, Czcionka, logo">
            <a:extLst>
              <a:ext uri="{FF2B5EF4-FFF2-40B4-BE49-F238E27FC236}">
                <a16:creationId xmlns:a16="http://schemas.microsoft.com/office/drawing/2014/main" id="{2B9FC709-6562-341C-DA56-99ACA681EE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750"/>
          <a:stretch/>
        </p:blipFill>
        <p:spPr>
          <a:xfrm>
            <a:off x="44553" y="66675"/>
            <a:ext cx="272154" cy="22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6295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40ACF-04CC-BC23-4979-66F92A5D8A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Obraz zawierający księżyc, astronauta, ziemia, na wolnym powietrzu&#10;&#10;Opis wygenerowany automatycznie">
            <a:extLst>
              <a:ext uri="{FF2B5EF4-FFF2-40B4-BE49-F238E27FC236}">
                <a16:creationId xmlns:a16="http://schemas.microsoft.com/office/drawing/2014/main" id="{44F015A0-4036-714B-4BC6-3497AE312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0" cy="5225143"/>
          </a:xfrm>
          <a:prstGeom prst="rect">
            <a:avLst/>
          </a:prstGeom>
        </p:spPr>
      </p:pic>
      <p:pic>
        <p:nvPicPr>
          <p:cNvPr id="4" name="Obraz 3" descr="Obraz zawierający Prostokąt&#10;&#10;Opis wygenerowany automatycznie">
            <a:extLst>
              <a:ext uri="{FF2B5EF4-FFF2-40B4-BE49-F238E27FC236}">
                <a16:creationId xmlns:a16="http://schemas.microsoft.com/office/drawing/2014/main" id="{B6CE6A5B-FB87-41E4-CD10-BE0AAB098C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ytuł 5">
            <a:extLst>
              <a:ext uri="{FF2B5EF4-FFF2-40B4-BE49-F238E27FC236}">
                <a16:creationId xmlns:a16="http://schemas.microsoft.com/office/drawing/2014/main" id="{6A93D117-0E75-5E63-8DB1-498582FE6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010150"/>
            <a:ext cx="9144000" cy="1847850"/>
          </a:xfrm>
        </p:spPr>
        <p:txBody>
          <a:bodyPr/>
          <a:lstStyle/>
          <a:p>
            <a:pPr marL="0" indent="0" algn="ctr">
              <a:lnSpc>
                <a:spcPct val="125000"/>
              </a:lnSpc>
              <a:buNone/>
            </a:pPr>
            <a:r>
              <a:rPr lang="pl-PL" sz="1800" b="1" u="sng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Lądujemy na Księżycu</a:t>
            </a:r>
            <a:r>
              <a:rPr lang="pl-PL" sz="1800" b="1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 🌕</a:t>
            </a:r>
            <a:br>
              <a:rPr lang="pl-PL" sz="1800" b="1" u="sng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Teraz lecimy na Księżyc.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Księżyc jest najbliższym sąsiadem Ziemi.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Astronauci, którzy tam byli, opowiadali, że można tam skakać bardzo wysoko,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bo grawitacja na Księżycu jest mniejsza.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Spójrzcie na jego powierzchnię – są tu kratery, czyli dziury w ziemi.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Widzicie tę wielką planetę na niebie? To nasza Ziemia widziana z kosmosu.</a:t>
            </a:r>
            <a:endParaRPr lang="pl-PL" sz="1800" b="1" dirty="0">
              <a:solidFill>
                <a:srgbClr val="002060"/>
              </a:solidFill>
              <a:latin typeface="Poppins" panose="02000000000000000000" pitchFamily="2" charset="-18"/>
              <a:cs typeface="Poppins" panose="02000000000000000000" pitchFamily="2" charset="-18"/>
            </a:endParaRPr>
          </a:p>
        </p:txBody>
      </p:sp>
      <p:pic>
        <p:nvPicPr>
          <p:cNvPr id="14" name="Obraz 13" descr="Obraz zawierający Grafika, projekt graficzny, Czcionka, logo">
            <a:extLst>
              <a:ext uri="{FF2B5EF4-FFF2-40B4-BE49-F238E27FC236}">
                <a16:creationId xmlns:a16="http://schemas.microsoft.com/office/drawing/2014/main" id="{9A3D7C28-D853-6B2E-4D24-C38E15C036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750"/>
          <a:stretch/>
        </p:blipFill>
        <p:spPr>
          <a:xfrm>
            <a:off x="44553" y="66675"/>
            <a:ext cx="272154" cy="22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196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2EDF4C-CDF2-D08A-A63A-778E8AE27D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braz 14" descr="Obraz zawierający koń, Grafika, gwiazda&#10;&#10;Opis wygenerowany automatycznie">
            <a:extLst>
              <a:ext uri="{FF2B5EF4-FFF2-40B4-BE49-F238E27FC236}">
                <a16:creationId xmlns:a16="http://schemas.microsoft.com/office/drawing/2014/main" id="{5C2D3D0D-BC58-87CA-D67A-396B763F25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909" y="201075"/>
            <a:ext cx="2880698" cy="2304000"/>
          </a:xfrm>
          <a:prstGeom prst="rect">
            <a:avLst/>
          </a:prstGeom>
        </p:spPr>
      </p:pic>
      <p:pic>
        <p:nvPicPr>
          <p:cNvPr id="10" name="Obraz 9" descr="Obraz zawierający gwiazda, astronomia&#10;&#10;Opis wygenerowany automatycznie">
            <a:extLst>
              <a:ext uri="{FF2B5EF4-FFF2-40B4-BE49-F238E27FC236}">
                <a16:creationId xmlns:a16="http://schemas.microsoft.com/office/drawing/2014/main" id="{9FDB2C0B-FDB7-C7D9-9EA7-2AF7050238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531" y="201075"/>
            <a:ext cx="2880698" cy="2304000"/>
          </a:xfrm>
          <a:prstGeom prst="rect">
            <a:avLst/>
          </a:prstGeom>
        </p:spPr>
      </p:pic>
      <p:pic>
        <p:nvPicPr>
          <p:cNvPr id="5" name="Obraz 4" descr="Obraz zawierający zrzut ekranu, Grafika, projekt graficzny, gwiazda&#10;&#10;Opis wygenerowany automatycznie">
            <a:extLst>
              <a:ext uri="{FF2B5EF4-FFF2-40B4-BE49-F238E27FC236}">
                <a16:creationId xmlns:a16="http://schemas.microsoft.com/office/drawing/2014/main" id="{324B9E93-159E-0E38-0CFB-B884A6FF80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93" y="201075"/>
            <a:ext cx="2880698" cy="2304000"/>
          </a:xfrm>
          <a:prstGeom prst="rect">
            <a:avLst/>
          </a:prstGeom>
        </p:spPr>
      </p:pic>
      <p:pic>
        <p:nvPicPr>
          <p:cNvPr id="18" name="Obraz 17" descr="Obraz zawierający koń&#10;&#10;Opis wygenerowany automatycznie">
            <a:extLst>
              <a:ext uri="{FF2B5EF4-FFF2-40B4-BE49-F238E27FC236}">
                <a16:creationId xmlns:a16="http://schemas.microsoft.com/office/drawing/2014/main" id="{AB9E1107-3C76-44A8-F587-0C9924C0D84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768" y="2639475"/>
            <a:ext cx="2880461" cy="2303810"/>
          </a:xfrm>
          <a:prstGeom prst="rect">
            <a:avLst/>
          </a:prstGeom>
        </p:spPr>
      </p:pic>
      <p:pic>
        <p:nvPicPr>
          <p:cNvPr id="20" name="Obraz 19" descr="Obraz zawierający niedźwiedź, tekst, Grafika, ssak&#10;&#10;Opis wygenerowany automatycznie">
            <a:extLst>
              <a:ext uri="{FF2B5EF4-FFF2-40B4-BE49-F238E27FC236}">
                <a16:creationId xmlns:a16="http://schemas.microsoft.com/office/drawing/2014/main" id="{9666C04F-CF52-20B5-5F0B-53B4556EC9D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027" y="2639475"/>
            <a:ext cx="2880461" cy="2303810"/>
          </a:xfrm>
          <a:prstGeom prst="rect">
            <a:avLst/>
          </a:prstGeom>
        </p:spPr>
      </p:pic>
      <p:pic>
        <p:nvPicPr>
          <p:cNvPr id="13" name="Obraz 12" descr="Obraz zawierający Taniec, gwiazda&#10;&#10;Opis wygenerowany automatycznie">
            <a:extLst>
              <a:ext uri="{FF2B5EF4-FFF2-40B4-BE49-F238E27FC236}">
                <a16:creationId xmlns:a16="http://schemas.microsoft.com/office/drawing/2014/main" id="{A6B97356-FC77-73C9-3FFB-45A4F993C1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30" y="2639475"/>
            <a:ext cx="2880461" cy="2304000"/>
          </a:xfrm>
          <a:prstGeom prst="rect">
            <a:avLst/>
          </a:prstGeom>
        </p:spPr>
      </p:pic>
      <p:pic>
        <p:nvPicPr>
          <p:cNvPr id="4" name="Obraz 3" descr="Obraz zawierający Prostokąt&#10;&#10;Opis wygenerowany automatycznie">
            <a:extLst>
              <a:ext uri="{FF2B5EF4-FFF2-40B4-BE49-F238E27FC236}">
                <a16:creationId xmlns:a16="http://schemas.microsoft.com/office/drawing/2014/main" id="{0397C605-7C53-DBAC-6556-4647835E42A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ytuł 5">
            <a:extLst>
              <a:ext uri="{FF2B5EF4-FFF2-40B4-BE49-F238E27FC236}">
                <a16:creationId xmlns:a16="http://schemas.microsoft.com/office/drawing/2014/main" id="{85AB5670-ECD3-C737-05EF-769CC27C0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010150"/>
            <a:ext cx="9144000" cy="1847850"/>
          </a:xfrm>
        </p:spPr>
        <p:txBody>
          <a:bodyPr/>
          <a:lstStyle/>
          <a:p>
            <a:pPr marL="0" indent="0" algn="ctr">
              <a:lnSpc>
                <a:spcPct val="125000"/>
              </a:lnSpc>
              <a:buNone/>
            </a:pPr>
            <a:r>
              <a:rPr lang="pl-PL" sz="1800" b="1" u="sng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Gwiazdy tworzą obrazki na niebie</a:t>
            </a:r>
            <a:r>
              <a:rPr lang="pl-PL" sz="1800" b="1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 ⭐️</a:t>
            </a:r>
            <a:br>
              <a:rPr lang="pl-PL" sz="1800" b="1" u="sng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Gdy patrzymy w nocy na niebo, możemy zobaczyć mnóstwo gwiazd.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Jeśli połączymy je jak kropki, powstaną różne kształty – to są gwiazdozbiory.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Możemy zobaczyć Wielki Wóz, który wygląda jak patelnia, lwa, misia, a nawet smoka.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Spróbujcie wyobrazić sobie te obrazki.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Jakie kształty widzicie na niebie?</a:t>
            </a:r>
            <a:endParaRPr lang="pl-PL" sz="1800" b="1" dirty="0">
              <a:solidFill>
                <a:srgbClr val="002060"/>
              </a:solidFill>
              <a:latin typeface="Poppins" panose="02000000000000000000" pitchFamily="2" charset="-18"/>
              <a:cs typeface="Poppins" panose="02000000000000000000" pitchFamily="2" charset="-18"/>
            </a:endParaRPr>
          </a:p>
        </p:txBody>
      </p:sp>
      <p:pic>
        <p:nvPicPr>
          <p:cNvPr id="14" name="Obraz 13" descr="Obraz zawierający Grafika, projekt graficzny, Czcionka, logo">
            <a:extLst>
              <a:ext uri="{FF2B5EF4-FFF2-40B4-BE49-F238E27FC236}">
                <a16:creationId xmlns:a16="http://schemas.microsoft.com/office/drawing/2014/main" id="{77716C12-E0D9-028B-A894-4B81F6C6BEB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750"/>
          <a:stretch/>
        </p:blipFill>
        <p:spPr>
          <a:xfrm>
            <a:off x="44553" y="66675"/>
            <a:ext cx="272154" cy="22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7418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2539B1-BF56-2CD8-E257-045119B7C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 descr="Obraz zawierający Przestrzeń kosmiczna, miejsce parkingowe/przestrzeń, statek kosmiczny, astronomia&#10;&#10;Opis wygenerowany automatycznie">
            <a:extLst>
              <a:ext uri="{FF2B5EF4-FFF2-40B4-BE49-F238E27FC236}">
                <a16:creationId xmlns:a16="http://schemas.microsoft.com/office/drawing/2014/main" id="{84D2AE6E-DABD-26D9-817E-F216E7B70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225143"/>
          </a:xfrm>
          <a:prstGeom prst="rect">
            <a:avLst/>
          </a:prstGeom>
        </p:spPr>
      </p:pic>
      <p:pic>
        <p:nvPicPr>
          <p:cNvPr id="4" name="Obraz 3" descr="Obraz zawierający Prostokąt&#10;&#10;Opis wygenerowany automatycznie">
            <a:extLst>
              <a:ext uri="{FF2B5EF4-FFF2-40B4-BE49-F238E27FC236}">
                <a16:creationId xmlns:a16="http://schemas.microsoft.com/office/drawing/2014/main" id="{1268CF44-5A77-D6D9-4322-D993C9ECAB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ytuł 5">
            <a:extLst>
              <a:ext uri="{FF2B5EF4-FFF2-40B4-BE49-F238E27FC236}">
                <a16:creationId xmlns:a16="http://schemas.microsoft.com/office/drawing/2014/main" id="{27227FCA-A5BB-750E-FFC4-032678BB9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5010150"/>
            <a:ext cx="9144000" cy="1847850"/>
          </a:xfrm>
        </p:spPr>
        <p:txBody>
          <a:bodyPr/>
          <a:lstStyle/>
          <a:p>
            <a:pPr marL="0" indent="0" algn="ctr">
              <a:lnSpc>
                <a:spcPct val="125000"/>
              </a:lnSpc>
              <a:buNone/>
            </a:pPr>
            <a:r>
              <a:rPr lang="pl-PL" sz="1800" b="1" u="sng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Wracamy do domu</a:t>
            </a:r>
            <a:r>
              <a:rPr lang="pl-PL" sz="1800" b="1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 🌍</a:t>
            </a:r>
            <a:br>
              <a:rPr lang="pl-PL" sz="1800" b="1" u="sng" dirty="0">
                <a:solidFill>
                  <a:srgbClr val="0070C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Nasza przygoda w kosmosie dobiega końca.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Czas wrócić na Ziemię. Z oddali widzimy ją jako piękną, niebieską planetę.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To jedyne miejsce, gdzie możemy znaleźć tak dużo życia – lasy, oceany, góry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i wszystkie zwierzęta, które znamy.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Ziemia to nasz dom, do którego zawsze chętnie wracamy. </a:t>
            </a:r>
            <a:b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</a:br>
            <a:r>
              <a:rPr lang="pl-PL" sz="1200" b="1" dirty="0">
                <a:solidFill>
                  <a:srgbClr val="002060"/>
                </a:solidFill>
                <a:latin typeface="Poppins" panose="02000000000000000000" pitchFamily="2" charset="-18"/>
                <a:cs typeface="Poppins" panose="02000000000000000000" pitchFamily="2" charset="-18"/>
              </a:rPr>
              <a:t>Lądujemy bezpiecznie i kończymy naszą kosmiczną podróż.</a:t>
            </a:r>
            <a:endParaRPr lang="pl-PL" sz="1800" b="1" dirty="0">
              <a:solidFill>
                <a:srgbClr val="002060"/>
              </a:solidFill>
              <a:latin typeface="Poppins" panose="02000000000000000000" pitchFamily="2" charset="-18"/>
              <a:cs typeface="Poppins" panose="02000000000000000000" pitchFamily="2" charset="-18"/>
            </a:endParaRPr>
          </a:p>
        </p:txBody>
      </p:sp>
      <p:pic>
        <p:nvPicPr>
          <p:cNvPr id="14" name="Obraz 13" descr="Obraz zawierający Grafika, projekt graficzny, Czcionka, logo">
            <a:extLst>
              <a:ext uri="{FF2B5EF4-FFF2-40B4-BE49-F238E27FC236}">
                <a16:creationId xmlns:a16="http://schemas.microsoft.com/office/drawing/2014/main" id="{1CEB6755-C110-F61C-7614-645CE1E8F9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750"/>
          <a:stretch/>
        </p:blipFill>
        <p:spPr>
          <a:xfrm>
            <a:off x="44553" y="66675"/>
            <a:ext cx="272154" cy="22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635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</a:majorFont>
      <a:minorFont>
        <a:latin typeface="Calibri" panose="020F0502020204030204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18724</TotalTime>
  <Words>459</Words>
  <Application>Microsoft Office PowerPoint</Application>
  <PresentationFormat>Pokaz na ekranie (4:3)</PresentationFormat>
  <Paragraphs>17</Paragraphs>
  <Slides>10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7" baseType="lpstr">
      <vt:lpstr>Arial</vt:lpstr>
      <vt:lpstr>Calibri</vt:lpstr>
      <vt:lpstr>Poppins Medium</vt:lpstr>
      <vt:lpstr>Poppins</vt:lpstr>
      <vt:lpstr>Calibri Light</vt:lpstr>
      <vt:lpstr>Times New Roman</vt:lpstr>
      <vt:lpstr>Motyw pakietu Office</vt:lpstr>
      <vt:lpstr>       </vt:lpstr>
      <vt:lpstr>Prezentacja programu PowerPoint</vt:lpstr>
      <vt:lpstr>Przygoda  w kosmosie</vt:lpstr>
      <vt:lpstr>Co to jest kosmos? 🌌 Kosmos to ogromna przestrzeń, która znajduje się bardzo, bardzo wysoko nad naszymi głowami.  W kosmosie są gwiazdy, planety i inne tajemnicze rzeczy.  Nie ma tam powietrza jak na Ziemi i jest bardzo ciemno.  Ale dzięki słońcu i gwiazdom kosmos świeci milionami światełek.  Czy kiedykolwiek patrzyliście na gwiazdy w nocy?</vt:lpstr>
      <vt:lpstr>Jak polecimy w kosmos? 🚀 Aby polecieć w kosmos, potrzebujemy specjalnej maszyny – rakiety.  Rakieta jest bardzo duża i potrafi lecieć bardzo wysoko.  Zanim wystartujemy, musimy odliczyć: 3... 2... 1... START!  Wyobraźcie sobie, że jesteście astronautami i macie na sobie skafandry.  Gotowi na przygodę?</vt:lpstr>
      <vt:lpstr>Witajcie w Układzie Słonecznym 🪐 To jest Układ Słoneczny.  W jego centrum znajduje się wielka, gorąca gwiazda – Słońce.  Wokół Słońca krąży osiem planet.  Oto one: Merkury, Wenus, Ziemia (czyli nasza planeta!), Mars, Jowisz, Saturn, Uran i Neptun.  Każda planeta wygląda inaczej. Mars jest czerwony, a Saturn ma piękne pierścienie. </vt:lpstr>
      <vt:lpstr>Lądujemy na Księżycu 🌕 Teraz lecimy na Księżyc.  Księżyc jest najbliższym sąsiadem Ziemi.  Astronauci, którzy tam byli, opowiadali, że można tam skakać bardzo wysoko,  bo grawitacja na Księżycu jest mniejsza.  Spójrzcie na jego powierzchnię – są tu kratery, czyli dziury w ziemi.  Widzicie tę wielką planetę na niebie? To nasza Ziemia widziana z kosmosu.</vt:lpstr>
      <vt:lpstr>Gwiazdy tworzą obrazki na niebie ⭐️ Gdy patrzymy w nocy na niebo, możemy zobaczyć mnóstwo gwiazd.  Jeśli połączymy je jak kropki, powstaną różne kształty – to są gwiazdozbiory.  Możemy zobaczyć Wielki Wóz, który wygląda jak patelnia, lwa, misia, a nawet smoka.  Spróbujcie wyobrazić sobie te obrazki.  Jakie kształty widzicie na niebie?</vt:lpstr>
      <vt:lpstr>Wracamy do domu 🌍 Nasza przygoda w kosmosie dobiega końca.  Czas wrócić na Ziemię. Z oddali widzimy ją jako piękną, niebieską planetę.  To jedyne miejsce, gdzie możemy znaleźć tak dużo życia – lasy, oceany, góry  i wszystkie zwierzęta, które znamy.  Ziemia to nasz dom, do którego zawsze chętnie wracamy.  Lądujemy bezpiecznie i kończymy naszą kosmiczną podróż.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subject/>
  <dc:creator>Anna Mizera</dc:creator>
  <dc:description/>
  <cp:lastModifiedBy>Centrum Rozwoju Lokalnego</cp:lastModifiedBy>
  <cp:revision>485</cp:revision>
  <dcterms:created xsi:type="dcterms:W3CDTF">2022-09-19T06:02:12Z</dcterms:created>
  <dcterms:modified xsi:type="dcterms:W3CDTF">2024-12-27T11:30:28Z</dcterms:modified>
  <dc:language>pl-PL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Pokaz na ekranie (4:3)</vt:lpwstr>
  </property>
  <property fmtid="{D5CDD505-2E9C-101B-9397-08002B2CF9AE}" pid="3" name="Slides">
    <vt:i4>8</vt:i4>
  </property>
</Properties>
</file>