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77" r:id="rId3"/>
    <p:sldId id="279" r:id="rId4"/>
    <p:sldId id="280" r:id="rId5"/>
    <p:sldId id="302" r:id="rId6"/>
    <p:sldId id="303" r:id="rId7"/>
    <p:sldId id="304" r:id="rId8"/>
    <p:sldId id="308" r:id="rId9"/>
    <p:sldId id="305" r:id="rId10"/>
    <p:sldId id="306" r:id="rId11"/>
    <p:sldId id="307" r:id="rId12"/>
  </p:sldIdLst>
  <p:sldSz cx="9144000" cy="6858000" type="screen4x3"/>
  <p:notesSz cx="7559675" cy="10691813"/>
  <p:embeddedFontLst>
    <p:embeddedFont>
      <p:font typeface="Poppins" panose="02000000000000000000" pitchFamily="2" charset="-18"/>
      <p:regular r:id="rId13"/>
      <p:bold r:id="rId14"/>
      <p:italic r:id="rId15"/>
      <p:boldItalic r:id="rId16"/>
    </p:embeddedFont>
    <p:embeddedFont>
      <p:font typeface="Poppins Medium" panose="02000000000000000000" pitchFamily="2" charset="-18"/>
      <p:regular r:id="rId17"/>
      <p:italic r:id="rId18"/>
    </p:embeddedFont>
  </p:embeddedFontLst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3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8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9D15DB6-16FF-4131-A8B0-A37D88FEE5BB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FABA9A7-5C7A-4192-BAF1-502720D8CAA7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254D51B-CB41-4146-B34A-1FFAD3907767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7610474-1B9E-4078-A32D-65083B2A29A4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5E67160-18CD-418B-9FC5-BBB3A31548D0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C510A457-28B0-4327-A288-8D240399DF44}" type="slidenum">
              <a:t>‹#›</a:t>
            </a:fld>
            <a:endParaRPr/>
          </a:p>
        </p:txBody>
      </p:sp>
      <p:sp>
        <p:nvSpPr>
          <p:cNvPr id="2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6A4CC93-0CEA-40B0-A10D-DFA1169BBB57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0B71680-78F3-4901-AA10-F887597E1C21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84615D9-48C6-4B06-81BE-58A3A2F99497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C32ED16-15BE-4684-937E-BA8FA173338B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C8E9310-9FCB-40A0-945B-DE38F24D7C8B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C20BB062-4CCB-4A65-B250-B5D6668A8A0F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2040" cy="2387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algn="ctr" defTabSz="914400">
              <a:lnSpc>
                <a:spcPct val="90000"/>
              </a:lnSpc>
              <a:buNone/>
            </a:pPr>
            <a:r>
              <a:rPr lang="pl-PL" sz="6000" b="0" strike="noStrike" spc="-1">
                <a:solidFill>
                  <a:schemeClr val="dk1"/>
                </a:solidFill>
                <a:latin typeface="Calibri Light"/>
              </a:rPr>
              <a:t>Kliknij, aby edytować styl</a:t>
            </a:r>
            <a:endParaRPr lang="en-US" sz="60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dt" idx="1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pl-PL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lang="pl-PL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&lt;data/godzina&gt;</a:t>
            </a:r>
            <a:endParaRPr lang="pl-PL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pl-PL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pl-PL" sz="1400" b="0" strike="noStrike" spc="-1">
                <a:solidFill>
                  <a:srgbClr val="000000"/>
                </a:solidFill>
                <a:latin typeface="Times New Roman"/>
              </a:rPr>
              <a:t>&lt;stopka&gt;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pl-PL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2AAF4529-D7D0-43B7-94DE-5DECE4E7626C}" type="slidenum">
              <a:rPr lang="pl-PL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pl-PL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3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Obraz zawierający tekst, kreskówka, Kreskówka">
            <a:extLst>
              <a:ext uri="{FF2B5EF4-FFF2-40B4-BE49-F238E27FC236}">
                <a16:creationId xmlns:a16="http://schemas.microsoft.com/office/drawing/2014/main" id="{5707C36E-DC23-FD23-72DB-7E8777A9E4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Prostokąt 17">
            <a:extLst>
              <a:ext uri="{FF2B5EF4-FFF2-40B4-BE49-F238E27FC236}">
                <a16:creationId xmlns:a16="http://schemas.microsoft.com/office/drawing/2014/main" id="{DCA782FB-F2A2-C611-1E53-736F6D9AF26B}"/>
              </a:ext>
            </a:extLst>
          </p:cNvPr>
          <p:cNvSpPr/>
          <p:nvPr/>
        </p:nvSpPr>
        <p:spPr>
          <a:xfrm>
            <a:off x="0" y="5232903"/>
            <a:ext cx="9144000" cy="16250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5" name="Tytuł 5">
            <a:extLst>
              <a:ext uri="{FF2B5EF4-FFF2-40B4-BE49-F238E27FC236}">
                <a16:creationId xmlns:a16="http://schemas.microsoft.com/office/drawing/2014/main" id="{8F91BE7B-AC2A-1586-EB86-A57961E74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439600"/>
            <a:ext cx="8229240" cy="1144800"/>
          </a:xfrm>
        </p:spPr>
        <p:txBody>
          <a:bodyPr/>
          <a:lstStyle/>
          <a:p>
            <a:pPr marL="0" indent="0">
              <a:lnSpc>
                <a:spcPct val="114000"/>
              </a:lnSpc>
              <a:buNone/>
            </a:pPr>
            <a:r>
              <a:rPr lang="pl-PL" sz="1200" i="1" dirty="0">
                <a:latin typeface="Poppins Medium" panose="02000000000000000000" pitchFamily="2" charset="-18"/>
                <a:cs typeface="Poppins Medium" panose="02000000000000000000" pitchFamily="2" charset="-18"/>
              </a:rPr>
              <a:t>		</a:t>
            </a:r>
            <a:br>
              <a:rPr lang="pl-PL" sz="1200" i="1" dirty="0">
                <a:latin typeface="Poppins Medium" panose="02000000000000000000" pitchFamily="2" charset="-18"/>
                <a:cs typeface="Poppins Medium" panose="02000000000000000000" pitchFamily="2" charset="-18"/>
              </a:rPr>
            </a:br>
            <a:br>
              <a:rPr lang="pl-PL" sz="1200" i="1" dirty="0">
                <a:latin typeface="Poppins Medium" panose="02000000000000000000" pitchFamily="2" charset="-18"/>
                <a:cs typeface="Poppins Medium" panose="02000000000000000000" pitchFamily="2" charset="-18"/>
              </a:rPr>
            </a:br>
            <a:br>
              <a:rPr lang="pl-PL" sz="1200" i="1" dirty="0">
                <a:latin typeface="Poppins Medium" panose="02000000000000000000" pitchFamily="2" charset="-18"/>
                <a:cs typeface="Poppins Medium" panose="02000000000000000000" pitchFamily="2" charset="-18"/>
              </a:rPr>
            </a:br>
            <a:br>
              <a:rPr lang="pl-PL" sz="1200" i="1" dirty="0">
                <a:latin typeface="Poppins Medium" panose="02000000000000000000" pitchFamily="2" charset="-18"/>
                <a:cs typeface="Poppins Medium" panose="02000000000000000000" pitchFamily="2" charset="-18"/>
              </a:rPr>
            </a:br>
            <a:br>
              <a:rPr lang="pl-PL" sz="1200" i="1" dirty="0">
                <a:latin typeface="Poppins Medium" panose="02000000000000000000" pitchFamily="2" charset="-18"/>
                <a:cs typeface="Poppins Medium" panose="02000000000000000000" pitchFamily="2" charset="-18"/>
              </a:rPr>
            </a:br>
            <a:endParaRPr lang="pl-PL" sz="1800" b="1" i="1" dirty="0">
              <a:solidFill>
                <a:srgbClr val="0070C0"/>
              </a:solidFill>
              <a:latin typeface="Poppins Medium" panose="02000000000000000000" pitchFamily="2" charset="-18"/>
              <a:cs typeface="Poppins Medium" panose="02000000000000000000" pitchFamily="2" charset="-18"/>
            </a:endParaRPr>
          </a:p>
        </p:txBody>
      </p:sp>
      <p:pic>
        <p:nvPicPr>
          <p:cNvPr id="7" name="Obraz 6" descr="Obraz zawierający Grafika, projekt graficzny, Czcionka, tekst&#10;&#10;Opis wygenerowany automatycznie">
            <a:extLst>
              <a:ext uri="{FF2B5EF4-FFF2-40B4-BE49-F238E27FC236}">
                <a16:creationId xmlns:a16="http://schemas.microsoft.com/office/drawing/2014/main" id="{E671AB70-9E85-0BD9-BA96-55D6BFB30B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38" y="5412903"/>
            <a:ext cx="2140143" cy="540000"/>
          </a:xfrm>
          <a:prstGeom prst="rect">
            <a:avLst/>
          </a:prstGeom>
        </p:spPr>
      </p:pic>
      <p:pic>
        <p:nvPicPr>
          <p:cNvPr id="2" name="Obraz 1" descr="Obraz zawierający tekst, Czcionka, zrzut ekranu, linia&#10;&#10;Opis wygenerowany automatycznie">
            <a:extLst>
              <a:ext uri="{FF2B5EF4-FFF2-40B4-BE49-F238E27FC236}">
                <a16:creationId xmlns:a16="http://schemas.microsoft.com/office/drawing/2014/main" id="{C7B565BA-3477-7305-BF3C-9CF9D3A3AE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270" y="6112749"/>
            <a:ext cx="5753100" cy="733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az 5" descr="Obraz zawierający Grafika, krąg, Czcionka, zrzut ekranu&#10;&#10;Opis wygenerowany automatycznie">
            <a:extLst>
              <a:ext uri="{FF2B5EF4-FFF2-40B4-BE49-F238E27FC236}">
                <a16:creationId xmlns:a16="http://schemas.microsoft.com/office/drawing/2014/main" id="{2AC55A78-48A5-2F93-C133-FBECC89F1B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337" y="5412903"/>
            <a:ext cx="1326966" cy="540000"/>
          </a:xfrm>
          <a:prstGeom prst="rect">
            <a:avLst/>
          </a:prstGeom>
        </p:spPr>
      </p:pic>
      <p:pic>
        <p:nvPicPr>
          <p:cNvPr id="10" name="Obraz 9" descr="Obraz zawierający kwiat, Grafika, symbol, design">
            <a:extLst>
              <a:ext uri="{FF2B5EF4-FFF2-40B4-BE49-F238E27FC236}">
                <a16:creationId xmlns:a16="http://schemas.microsoft.com/office/drawing/2014/main" id="{41960DF6-F48D-1B47-E0D8-AAB1E49883C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5953" y="5232903"/>
            <a:ext cx="1410049" cy="9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A5494-7268-EE4E-7098-3FC327583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Obraz zawierający chmura, niebo, kreskówka, Kreskówka&#10;&#10;Opis wygenerowany automatycznie">
            <a:extLst>
              <a:ext uri="{FF2B5EF4-FFF2-40B4-BE49-F238E27FC236}">
                <a16:creationId xmlns:a16="http://schemas.microsoft.com/office/drawing/2014/main" id="{0789D5AB-DD98-EFF6-B4EF-F37AF3DB6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225143"/>
          </a:xfrm>
          <a:prstGeom prst="rect">
            <a:avLst/>
          </a:prstGeom>
        </p:spPr>
      </p:pic>
      <p:pic>
        <p:nvPicPr>
          <p:cNvPr id="4" name="Obraz 3" descr="Obraz zawierający Prostokąt&#10;&#10;Opis wygenerowany automatycznie">
            <a:extLst>
              <a:ext uri="{FF2B5EF4-FFF2-40B4-BE49-F238E27FC236}">
                <a16:creationId xmlns:a16="http://schemas.microsoft.com/office/drawing/2014/main" id="{EEE5CED0-C34C-A8C1-2A5A-911751B5EA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ytuł 5">
            <a:extLst>
              <a:ext uri="{FF2B5EF4-FFF2-40B4-BE49-F238E27FC236}">
                <a16:creationId xmlns:a16="http://schemas.microsoft.com/office/drawing/2014/main" id="{5A2CD413-FFB7-28E0-DDE6-D1DC2C6D6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010150"/>
            <a:ext cx="9144000" cy="1847850"/>
          </a:xfrm>
        </p:spPr>
        <p:txBody>
          <a:bodyPr/>
          <a:lstStyle/>
          <a:p>
            <a:pPr marL="0" indent="0" algn="ctr">
              <a:lnSpc>
                <a:spcPct val="125000"/>
              </a:lnSpc>
              <a:buNone/>
            </a:pPr>
            <a: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Małe kroki, wielkie zmiany!</a:t>
            </a:r>
            <a:b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Każdy z nas może pomagać Ziemi – wystarczą małe kroki: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Segreguj śmieci.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Oszczędzaj wodę i prąd.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Dbaj o zwierzęta i przyrodę.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Razem możemy zrobić wielką różnicę i sprawić, że nasza planeta będzie zdrowa i piękna.</a:t>
            </a:r>
            <a:endParaRPr lang="pl-PL" sz="1800" i="1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pic>
        <p:nvPicPr>
          <p:cNvPr id="14" name="Obraz 13" descr="Obraz zawierający Grafika, projekt graficzny, Czcionka, logo">
            <a:extLst>
              <a:ext uri="{FF2B5EF4-FFF2-40B4-BE49-F238E27FC236}">
                <a16:creationId xmlns:a16="http://schemas.microsoft.com/office/drawing/2014/main" id="{7F254B59-C16E-453B-18EF-4A4EDEB097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50"/>
          <a:stretch/>
        </p:blipFill>
        <p:spPr>
          <a:xfrm>
            <a:off x="44553" y="66675"/>
            <a:ext cx="272154" cy="22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3669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5E09C-137C-9D04-59BE-9C2A9A56D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az 12" descr="Obraz zawierający chmura, niebo, kreskówka, Kreskówka&#10;&#10;Opis wygenerowany automatycznie">
            <a:extLst>
              <a:ext uri="{FF2B5EF4-FFF2-40B4-BE49-F238E27FC236}">
                <a16:creationId xmlns:a16="http://schemas.microsoft.com/office/drawing/2014/main" id="{55C0ABDF-4439-C9C2-91D4-CC0B0FD09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182" y="899997"/>
            <a:ext cx="8820000" cy="5040000"/>
          </a:xfrm>
          <a:prstGeom prst="rect">
            <a:avLst/>
          </a:prstGeom>
        </p:spPr>
      </p:pic>
      <p:pic>
        <p:nvPicPr>
          <p:cNvPr id="14" name="Obraz 13" descr="Obraz zawierający Prostokąt&#10;&#10;Opis wygenerowany automatycznie">
            <a:extLst>
              <a:ext uri="{FF2B5EF4-FFF2-40B4-BE49-F238E27FC236}">
                <a16:creationId xmlns:a16="http://schemas.microsoft.com/office/drawing/2014/main" id="{538022C8-FF09-F12E-3524-6E301528EE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84"/>
          <a:stretch/>
        </p:blipFill>
        <p:spPr>
          <a:xfrm>
            <a:off x="0" y="899997"/>
            <a:ext cx="9144000" cy="5215775"/>
          </a:xfrm>
          <a:prstGeom prst="rect">
            <a:avLst/>
          </a:prstGeom>
        </p:spPr>
      </p:pic>
      <p:pic>
        <p:nvPicPr>
          <p:cNvPr id="15" name="Obraz 14" descr="Obraz zawierający Prostokąt&#10;&#10;Opis wygenerowany automatycznie">
            <a:extLst>
              <a:ext uri="{FF2B5EF4-FFF2-40B4-BE49-F238E27FC236}">
                <a16:creationId xmlns:a16="http://schemas.microsoft.com/office/drawing/2014/main" id="{54775AAD-6767-6604-3B9F-860A1A0AC8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56"/>
          <a:stretch/>
        </p:blipFill>
        <p:spPr>
          <a:xfrm rot="10800000">
            <a:off x="0" y="917434"/>
            <a:ext cx="9144000" cy="5210019"/>
          </a:xfrm>
          <a:prstGeom prst="rect">
            <a:avLst/>
          </a:prstGeom>
        </p:spPr>
      </p:pic>
      <p:pic>
        <p:nvPicPr>
          <p:cNvPr id="4" name="Obraz 3" descr="Obraz zawierający Grafika, projekt graficzny, Czcionka, tekst&#10;&#10;Opis wygenerowany automatycznie">
            <a:extLst>
              <a:ext uri="{FF2B5EF4-FFF2-40B4-BE49-F238E27FC236}">
                <a16:creationId xmlns:a16="http://schemas.microsoft.com/office/drawing/2014/main" id="{4249FFED-84A3-1C47-94BF-5F2395AC98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18" y="180000"/>
            <a:ext cx="2140143" cy="540000"/>
          </a:xfrm>
          <a:prstGeom prst="rect">
            <a:avLst/>
          </a:prstGeom>
        </p:spPr>
      </p:pic>
      <p:pic>
        <p:nvPicPr>
          <p:cNvPr id="5" name="Obraz 4" descr="Obraz zawierający Grafika, krąg, Czcionka, zrzut ekranu&#10;&#10;Opis wygenerowany automatycznie">
            <a:extLst>
              <a:ext uri="{FF2B5EF4-FFF2-40B4-BE49-F238E27FC236}">
                <a16:creationId xmlns:a16="http://schemas.microsoft.com/office/drawing/2014/main" id="{076B7733-C5BE-8DD1-3777-10F3C759C8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517" y="180000"/>
            <a:ext cx="1326966" cy="540000"/>
          </a:xfrm>
          <a:prstGeom prst="rect">
            <a:avLst/>
          </a:prstGeom>
        </p:spPr>
      </p:pic>
      <p:pic>
        <p:nvPicPr>
          <p:cNvPr id="6" name="Obraz 5" descr="Obraz zawierający kwiat, Grafika, symbol, design">
            <a:extLst>
              <a:ext uri="{FF2B5EF4-FFF2-40B4-BE49-F238E27FC236}">
                <a16:creationId xmlns:a16="http://schemas.microsoft.com/office/drawing/2014/main" id="{679125E5-3264-8AA9-6084-94470C3AD5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133" y="0"/>
            <a:ext cx="1410049" cy="900000"/>
          </a:xfrm>
          <a:prstGeom prst="rect">
            <a:avLst/>
          </a:prstGeom>
        </p:spPr>
      </p:pic>
      <p:sp>
        <p:nvSpPr>
          <p:cNvPr id="10" name="Tytuł 5">
            <a:extLst>
              <a:ext uri="{FF2B5EF4-FFF2-40B4-BE49-F238E27FC236}">
                <a16:creationId xmlns:a16="http://schemas.microsoft.com/office/drawing/2014/main" id="{7BAB358A-B7AD-A4B3-5124-9BF53E86F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818" y="899999"/>
            <a:ext cx="8808364" cy="733424"/>
          </a:xfrm>
        </p:spPr>
        <p:txBody>
          <a:bodyPr/>
          <a:lstStyle/>
          <a:p>
            <a:pPr marL="0" indent="0" algn="ctr">
              <a:lnSpc>
                <a:spcPct val="114000"/>
              </a:lnSpc>
              <a:buNone/>
            </a:pPr>
            <a:r>
              <a:rPr lang="pl-PL" sz="1800" b="1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Dziękujemy za uwagę!</a:t>
            </a:r>
          </a:p>
        </p:txBody>
      </p:sp>
      <p:sp>
        <p:nvSpPr>
          <p:cNvPr id="2" name="Tytuł 5">
            <a:extLst>
              <a:ext uri="{FF2B5EF4-FFF2-40B4-BE49-F238E27FC236}">
                <a16:creationId xmlns:a16="http://schemas.microsoft.com/office/drawing/2014/main" id="{626F7324-CE00-B548-A90E-77B0B39EE1F2}"/>
              </a:ext>
            </a:extLst>
          </p:cNvPr>
          <p:cNvSpPr txBox="1">
            <a:spLocks/>
          </p:cNvSpPr>
          <p:nvPr/>
        </p:nvSpPr>
        <p:spPr>
          <a:xfrm>
            <a:off x="167818" y="5584575"/>
            <a:ext cx="8808364" cy="540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4000"/>
              </a:lnSpc>
            </a:pPr>
            <a:r>
              <a:rPr lang="pl-PL" sz="1800" b="1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Razem możemy wiele! Dbajmy o naszą planetę każdego dnia!</a:t>
            </a:r>
            <a:endParaRPr lang="pl-PL" sz="3200" b="1" dirty="0">
              <a:solidFill>
                <a:srgbClr val="0070C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sp>
        <p:nvSpPr>
          <p:cNvPr id="9" name="Dymek mowy: prostokąt z zaokrąglonymi rogami 8">
            <a:extLst>
              <a:ext uri="{FF2B5EF4-FFF2-40B4-BE49-F238E27FC236}">
                <a16:creationId xmlns:a16="http://schemas.microsoft.com/office/drawing/2014/main" id="{60E66307-894D-ACD1-C944-2F157780C1B0}"/>
              </a:ext>
            </a:extLst>
          </p:cNvPr>
          <p:cNvSpPr/>
          <p:nvPr/>
        </p:nvSpPr>
        <p:spPr>
          <a:xfrm>
            <a:off x="5540664" y="3068999"/>
            <a:ext cx="2160000" cy="540000"/>
          </a:xfrm>
          <a:prstGeom prst="wedgeRoundRectCallout">
            <a:avLst>
              <a:gd name="adj1" fmla="val -79598"/>
              <a:gd name="adj2" fmla="val 36173"/>
              <a:gd name="adj3" fmla="val 16667"/>
            </a:avLst>
          </a:prstGeom>
          <a:solidFill>
            <a:srgbClr val="F5F3E5"/>
          </a:solidFill>
          <a:ln w="3810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Czy jesteście gotowi </a:t>
            </a:r>
          </a:p>
          <a:p>
            <a:pPr algn="ctr"/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dbać o Ziemię?</a:t>
            </a:r>
          </a:p>
        </p:txBody>
      </p:sp>
      <p:pic>
        <p:nvPicPr>
          <p:cNvPr id="11" name="Obraz 10" descr="Obraz zawierający tekst, Czcionka, zrzut ekranu, linia&#10;&#10;Opis wygenerowany automatycznie">
            <a:extLst>
              <a:ext uri="{FF2B5EF4-FFF2-40B4-BE49-F238E27FC236}">
                <a16:creationId xmlns:a16="http://schemas.microsoft.com/office/drawing/2014/main" id="{DF0B8677-9E24-1316-621E-11A98CFC82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082" y="6124575"/>
            <a:ext cx="5753100" cy="73342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ytuł 4">
            <a:extLst>
              <a:ext uri="{FF2B5EF4-FFF2-40B4-BE49-F238E27FC236}">
                <a16:creationId xmlns:a16="http://schemas.microsoft.com/office/drawing/2014/main" id="{19C8B2BC-CE13-E79D-5066-D10CF33B9D12}"/>
              </a:ext>
            </a:extLst>
          </p:cNvPr>
          <p:cNvSpPr txBox="1">
            <a:spLocks/>
          </p:cNvSpPr>
          <p:nvPr/>
        </p:nvSpPr>
        <p:spPr>
          <a:xfrm>
            <a:off x="167818" y="6389777"/>
            <a:ext cx="3055264" cy="288224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900" dirty="0">
                <a:latin typeface="Poppins Medium" panose="02000000000000000000" pitchFamily="2" charset="-18"/>
                <a:cs typeface="Poppins Medium" panose="02000000000000000000" pitchFamily="2" charset="-18"/>
              </a:rPr>
              <a:t>Prezentację przygotował: Marcin Wrzesiński</a:t>
            </a:r>
            <a:br>
              <a:rPr lang="pl-PL" sz="900" dirty="0">
                <a:latin typeface="Poppins Medium" panose="02000000000000000000" pitchFamily="2" charset="-18"/>
                <a:cs typeface="Poppins Medium" panose="02000000000000000000" pitchFamily="2" charset="-18"/>
              </a:rPr>
            </a:br>
            <a:r>
              <a:rPr lang="pl-PL" sz="900" dirty="0">
                <a:latin typeface="Poppins Medium" panose="02000000000000000000" pitchFamily="2" charset="-18"/>
                <a:cs typeface="Poppins Medium" panose="02000000000000000000" pitchFamily="2" charset="-18"/>
              </a:rPr>
              <a:t>Konsultacja psychologiczna: Beata </a:t>
            </a:r>
            <a:r>
              <a:rPr lang="pl-PL" sz="900" dirty="0" err="1">
                <a:latin typeface="Poppins Medium" panose="02000000000000000000" pitchFamily="2" charset="-18"/>
                <a:cs typeface="Poppins Medium" panose="02000000000000000000" pitchFamily="2" charset="-18"/>
              </a:rPr>
              <a:t>Liwowska</a:t>
            </a:r>
            <a:endParaRPr lang="pl-PL" sz="900" dirty="0">
              <a:latin typeface="Poppins Medium" panose="02000000000000000000" pitchFamily="2" charset="-18"/>
              <a:cs typeface="Poppins Medium" panose="020000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42896929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az 12" descr="Obraz zawierający tekst, chłopiec, kreskówka, osoba&#10;&#10;Opis wygenerowany automatycznie">
            <a:extLst>
              <a:ext uri="{FF2B5EF4-FFF2-40B4-BE49-F238E27FC236}">
                <a16:creationId xmlns:a16="http://schemas.microsoft.com/office/drawing/2014/main" id="{CD4D8F6F-033C-EA09-3F2C-38226919B2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250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 descr="Obraz zawierający Kreskówka, kreskówka, chmura, Animacja&#10;&#10;Opis wygenerowany automatycznie">
            <a:extLst>
              <a:ext uri="{FF2B5EF4-FFF2-40B4-BE49-F238E27FC236}">
                <a16:creationId xmlns:a16="http://schemas.microsoft.com/office/drawing/2014/main" id="{4D7E775E-3C32-F913-F1A1-B7171C2DC6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00" y="914557"/>
            <a:ext cx="8820000" cy="5040000"/>
          </a:xfrm>
          <a:prstGeom prst="rect">
            <a:avLst/>
          </a:prstGeom>
        </p:spPr>
      </p:pic>
      <p:pic>
        <p:nvPicPr>
          <p:cNvPr id="3" name="Obraz 2" descr="Obraz zawierający Prostokąt&#10;&#10;Opis wygenerowany automatycznie">
            <a:extLst>
              <a:ext uri="{FF2B5EF4-FFF2-40B4-BE49-F238E27FC236}">
                <a16:creationId xmlns:a16="http://schemas.microsoft.com/office/drawing/2014/main" id="{805CC4C5-CB09-F7BE-1414-22D645220A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56"/>
          <a:stretch/>
        </p:blipFill>
        <p:spPr>
          <a:xfrm rot="10800000">
            <a:off x="0" y="917434"/>
            <a:ext cx="9144000" cy="5210019"/>
          </a:xfrm>
          <a:prstGeom prst="rect">
            <a:avLst/>
          </a:prstGeom>
        </p:spPr>
      </p:pic>
      <p:pic>
        <p:nvPicPr>
          <p:cNvPr id="8" name="Obraz 7" descr="Obraz zawierający Prostokąt&#10;&#10;Opis wygenerowany automatycznie">
            <a:extLst>
              <a:ext uri="{FF2B5EF4-FFF2-40B4-BE49-F238E27FC236}">
                <a16:creationId xmlns:a16="http://schemas.microsoft.com/office/drawing/2014/main" id="{81DEC803-3C5E-1D87-00DC-8751CAE6A5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84"/>
          <a:stretch/>
        </p:blipFill>
        <p:spPr>
          <a:xfrm>
            <a:off x="0" y="914557"/>
            <a:ext cx="9144000" cy="5215775"/>
          </a:xfrm>
          <a:prstGeom prst="rect">
            <a:avLst/>
          </a:prstGeom>
        </p:spPr>
      </p:pic>
      <p:pic>
        <p:nvPicPr>
          <p:cNvPr id="4" name="Obraz 3" descr="Obraz zawierający Grafika, projekt graficzny, Czcionka, tekst&#10;&#10;Opis wygenerowany automatycznie">
            <a:extLst>
              <a:ext uri="{FF2B5EF4-FFF2-40B4-BE49-F238E27FC236}">
                <a16:creationId xmlns:a16="http://schemas.microsoft.com/office/drawing/2014/main" id="{149FBB25-DFC4-B033-41BF-4A02188B21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18" y="180000"/>
            <a:ext cx="2140143" cy="540000"/>
          </a:xfrm>
          <a:prstGeom prst="rect">
            <a:avLst/>
          </a:prstGeom>
        </p:spPr>
      </p:pic>
      <p:pic>
        <p:nvPicPr>
          <p:cNvPr id="5" name="Obraz 4" descr="Obraz zawierający Grafika, krąg, Czcionka, zrzut ekranu&#10;&#10;Opis wygenerowany automatycznie">
            <a:extLst>
              <a:ext uri="{FF2B5EF4-FFF2-40B4-BE49-F238E27FC236}">
                <a16:creationId xmlns:a16="http://schemas.microsoft.com/office/drawing/2014/main" id="{CCB2C684-5855-5E4F-CE38-5B5F8177F0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517" y="180000"/>
            <a:ext cx="1326966" cy="540000"/>
          </a:xfrm>
          <a:prstGeom prst="rect">
            <a:avLst/>
          </a:prstGeom>
        </p:spPr>
      </p:pic>
      <p:pic>
        <p:nvPicPr>
          <p:cNvPr id="6" name="Obraz 5" descr="Obraz zawierający kwiat, Grafika, symbol, design">
            <a:extLst>
              <a:ext uri="{FF2B5EF4-FFF2-40B4-BE49-F238E27FC236}">
                <a16:creationId xmlns:a16="http://schemas.microsoft.com/office/drawing/2014/main" id="{E9AB2555-E431-BAAC-6EE4-98389C6A0D8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133" y="0"/>
            <a:ext cx="1410049" cy="900000"/>
          </a:xfrm>
          <a:prstGeom prst="rect">
            <a:avLst/>
          </a:prstGeom>
        </p:spPr>
      </p:pic>
      <p:pic>
        <p:nvPicPr>
          <p:cNvPr id="7" name="Obraz 6" descr="Obraz zawierający tekst, Czcionka, zrzut ekranu, linia&#10;&#10;Opis wygenerowany automatycznie">
            <a:extLst>
              <a:ext uri="{FF2B5EF4-FFF2-40B4-BE49-F238E27FC236}">
                <a16:creationId xmlns:a16="http://schemas.microsoft.com/office/drawing/2014/main" id="{1DA348E2-E3EC-FEDF-5ACE-F833442505C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450" y="6124575"/>
            <a:ext cx="5753100" cy="73342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ytuł 5">
            <a:extLst>
              <a:ext uri="{FF2B5EF4-FFF2-40B4-BE49-F238E27FC236}">
                <a16:creationId xmlns:a16="http://schemas.microsoft.com/office/drawing/2014/main" id="{43C4BA67-6930-0965-AD3B-00137C6D8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818" y="830421"/>
            <a:ext cx="8808364" cy="803002"/>
          </a:xfrm>
        </p:spPr>
        <p:txBody>
          <a:bodyPr/>
          <a:lstStyle/>
          <a:p>
            <a:pPr marL="0" indent="0" algn="ctr">
              <a:lnSpc>
                <a:spcPct val="114000"/>
              </a:lnSpc>
              <a:buNone/>
            </a:pPr>
            <a:r>
              <a:rPr lang="pl-PL" sz="2800" b="1" dirty="0">
                <a:solidFill>
                  <a:srgbClr val="00B0F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Dbamy o naszą planetę</a:t>
            </a:r>
          </a:p>
        </p:txBody>
      </p:sp>
      <p:sp>
        <p:nvSpPr>
          <p:cNvPr id="2" name="Tytuł 5">
            <a:extLst>
              <a:ext uri="{FF2B5EF4-FFF2-40B4-BE49-F238E27FC236}">
                <a16:creationId xmlns:a16="http://schemas.microsoft.com/office/drawing/2014/main" id="{12B7A865-8A04-BB28-F236-B6E379509465}"/>
              </a:ext>
            </a:extLst>
          </p:cNvPr>
          <p:cNvSpPr txBox="1">
            <a:spLocks/>
          </p:cNvSpPr>
          <p:nvPr/>
        </p:nvSpPr>
        <p:spPr>
          <a:xfrm>
            <a:off x="167818" y="5558828"/>
            <a:ext cx="8808364" cy="565747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4000"/>
              </a:lnSpc>
            </a:pPr>
            <a:r>
              <a:rPr lang="pl-PL" sz="1800" b="1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Razem uczymy się, jak pomagać naszej planecie!</a:t>
            </a:r>
            <a:endParaRPr lang="pl-PL" sz="3200" b="1" dirty="0">
              <a:solidFill>
                <a:srgbClr val="0070C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40507719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Obraz zawierający clipart, Kreskówka, ilustracja, kreskówka&#10;&#10;Opis wygenerowany automatycznie">
            <a:extLst>
              <a:ext uri="{FF2B5EF4-FFF2-40B4-BE49-F238E27FC236}">
                <a16:creationId xmlns:a16="http://schemas.microsoft.com/office/drawing/2014/main" id="{A047B478-3BF5-063E-02A4-432A4F8C0D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135233"/>
          </a:xfrm>
          <a:prstGeom prst="rect">
            <a:avLst/>
          </a:prstGeom>
        </p:spPr>
      </p:pic>
      <p:pic>
        <p:nvPicPr>
          <p:cNvPr id="4" name="Obraz 3" descr="Obraz zawierający Prostokąt&#10;&#10;Opis wygenerowany automatycznie">
            <a:extLst>
              <a:ext uri="{FF2B5EF4-FFF2-40B4-BE49-F238E27FC236}">
                <a16:creationId xmlns:a16="http://schemas.microsoft.com/office/drawing/2014/main" id="{55554EA9-54B3-3DC0-CE9C-C1AE884B5D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ytuł 5">
            <a:extLst>
              <a:ext uri="{FF2B5EF4-FFF2-40B4-BE49-F238E27FC236}">
                <a16:creationId xmlns:a16="http://schemas.microsoft.com/office/drawing/2014/main" id="{BB543D37-4544-F62C-C8A4-8359334A5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010150"/>
            <a:ext cx="9144000" cy="1847850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Co to jest ekologia?</a:t>
            </a:r>
            <a:br>
              <a:rPr lang="pl-PL" sz="1800" b="1" u="sng" dirty="0">
                <a:solidFill>
                  <a:srgbClr val="C0000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Ekologia to nauka o tym, jak przyroda – zwierzęta, rośliny, woda, powietrze – żyje i działa razem. 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To także sposób, w jaki my, ludzie, możemy pomagać Ziemi, żeby była piękna i czysta. 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Czy wiecie, że każde drzewo, kwiat, a nawet mała mrówka mają swoją ważną rolę w przyrodzie? 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A kto z Was wie, co możemy znaleźć w przyrodzie? Powiedzcie.</a:t>
            </a:r>
            <a:endParaRPr lang="pl-PL" sz="1800" b="1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pic>
        <p:nvPicPr>
          <p:cNvPr id="14" name="Obraz 13" descr="Obraz zawierający Grafika, projekt graficzny, Czcionka, logo">
            <a:extLst>
              <a:ext uri="{FF2B5EF4-FFF2-40B4-BE49-F238E27FC236}">
                <a16:creationId xmlns:a16="http://schemas.microsoft.com/office/drawing/2014/main" id="{B3C8B41C-F6F2-33B6-57DF-26F569840C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50"/>
          <a:stretch/>
        </p:blipFill>
        <p:spPr>
          <a:xfrm>
            <a:off x="44553" y="66675"/>
            <a:ext cx="272154" cy="22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5017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85311-972B-D9FC-8B99-916DF9707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Kreskówka, Animacja, kreskówka&#10;&#10;Opis wygenerowany automatycznie">
            <a:extLst>
              <a:ext uri="{FF2B5EF4-FFF2-40B4-BE49-F238E27FC236}">
                <a16:creationId xmlns:a16="http://schemas.microsoft.com/office/drawing/2014/main" id="{98226584-4BBC-5012-ADA7-1EE121164F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35233"/>
          </a:xfrm>
          <a:prstGeom prst="rect">
            <a:avLst/>
          </a:prstGeom>
        </p:spPr>
      </p:pic>
      <p:pic>
        <p:nvPicPr>
          <p:cNvPr id="4" name="Obraz 3" descr="Obraz zawierający Prostokąt&#10;&#10;Opis wygenerowany automatycznie">
            <a:extLst>
              <a:ext uri="{FF2B5EF4-FFF2-40B4-BE49-F238E27FC236}">
                <a16:creationId xmlns:a16="http://schemas.microsoft.com/office/drawing/2014/main" id="{AB9AC89E-03DB-CE7D-5F89-61B95AA1EC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ytuł 5">
            <a:extLst>
              <a:ext uri="{FF2B5EF4-FFF2-40B4-BE49-F238E27FC236}">
                <a16:creationId xmlns:a16="http://schemas.microsoft.com/office/drawing/2014/main" id="{7A42F19C-806C-171A-F7B6-9CDE3F7C5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010150"/>
            <a:ext cx="9144000" cy="1847850"/>
          </a:xfrm>
        </p:spPr>
        <p:txBody>
          <a:bodyPr/>
          <a:lstStyle/>
          <a:p>
            <a:pPr marL="0" indent="0" algn="ctr">
              <a:lnSpc>
                <a:spcPct val="125000"/>
              </a:lnSpc>
              <a:buNone/>
            </a:pPr>
            <a: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Dlaczego musimy dbać o Ziemię?</a:t>
            </a:r>
            <a:br>
              <a:rPr lang="pl-PL" sz="1800" b="1" u="sng" dirty="0">
                <a:solidFill>
                  <a:srgbClr val="C0000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Nasza planeta potrzebuje pomocy, bo czasami ludzie robią rzeczy, które ją niszczą, 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na przykład wyrzucają śmieci w nieodpowiednie miejsca, zużywają za dużo wody albo spalają dużo dymiących paliw. 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Przez to powietrze, którym oddychamy, woda, którą pijemy, i lasy, w których mieszkają zwierzęta, stają się brudne. 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Ale razem możemy to zmienić!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Co Wy byście wybrali – czystą czy brudną planetę?</a:t>
            </a:r>
            <a:endParaRPr lang="pl-PL" sz="1800" b="1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pic>
        <p:nvPicPr>
          <p:cNvPr id="14" name="Obraz 13" descr="Obraz zawierający Grafika, projekt graficzny, Czcionka, logo">
            <a:extLst>
              <a:ext uri="{FF2B5EF4-FFF2-40B4-BE49-F238E27FC236}">
                <a16:creationId xmlns:a16="http://schemas.microsoft.com/office/drawing/2014/main" id="{67BECC54-4426-8F07-7309-9F7AC1CE80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50"/>
          <a:stretch/>
        </p:blipFill>
        <p:spPr>
          <a:xfrm>
            <a:off x="44553" y="66675"/>
            <a:ext cx="272154" cy="22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994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BA19CD-8F6A-35D7-72BC-0FABFACD65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Kubeł na śmieci, kosz, kreskówka, Hermetyzacja odpadów&#10;&#10;Opis wygenerowany automatycznie">
            <a:extLst>
              <a:ext uri="{FF2B5EF4-FFF2-40B4-BE49-F238E27FC236}">
                <a16:creationId xmlns:a16="http://schemas.microsoft.com/office/drawing/2014/main" id="{0DB669C5-EE9F-5C38-ED37-9542599D69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198"/>
            <a:ext cx="9144000" cy="5225143"/>
          </a:xfrm>
          <a:prstGeom prst="rect">
            <a:avLst/>
          </a:prstGeom>
        </p:spPr>
      </p:pic>
      <p:pic>
        <p:nvPicPr>
          <p:cNvPr id="4" name="Obraz 3" descr="Obraz zawierający Prostokąt&#10;&#10;Opis wygenerowany automatycznie">
            <a:extLst>
              <a:ext uri="{FF2B5EF4-FFF2-40B4-BE49-F238E27FC236}">
                <a16:creationId xmlns:a16="http://schemas.microsoft.com/office/drawing/2014/main" id="{D7AA3519-8A23-2796-7390-65B2381A98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ytuł 5">
            <a:extLst>
              <a:ext uri="{FF2B5EF4-FFF2-40B4-BE49-F238E27FC236}">
                <a16:creationId xmlns:a16="http://schemas.microsoft.com/office/drawing/2014/main" id="{896F5A6A-B423-E890-EFED-E06DC82F2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010150"/>
            <a:ext cx="9144000" cy="1847850"/>
          </a:xfrm>
        </p:spPr>
        <p:txBody>
          <a:bodyPr/>
          <a:lstStyle/>
          <a:p>
            <a:pPr marL="0" indent="0" algn="ctr">
              <a:lnSpc>
                <a:spcPct val="125000"/>
              </a:lnSpc>
              <a:buNone/>
            </a:pPr>
            <a: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Jak możemy pomóc naszej planecie? (Zasada 3R)</a:t>
            </a:r>
            <a:br>
              <a:rPr lang="pl-PL" sz="1800" b="1" u="sng" dirty="0">
                <a:solidFill>
                  <a:srgbClr val="C0000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Są trzy proste sposoby, żeby dbać o planetę: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1. </a:t>
            </a:r>
            <a:r>
              <a:rPr lang="pl-PL" sz="1200" b="1" dirty="0" err="1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Reduce</a:t>
            </a: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 (Oszczędzaj):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Nie marnuj rzeczy – wody, jedzenia, papieru.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2. </a:t>
            </a:r>
            <a:r>
              <a:rPr lang="pl-PL" sz="1200" b="1" dirty="0" err="1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Reuse</a:t>
            </a: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 (Używaj ponownie):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Zamiast wyrzucać, spróbuj dać rzeczom drugie życie, 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np. przerób pudełko po butach na pojemnik na kredki.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3. </a:t>
            </a:r>
            <a:r>
              <a:rPr lang="pl-PL" sz="1200" b="1" dirty="0" err="1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Recycle</a:t>
            </a: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 (Segreguj):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Wyrzucaj śmieci do odpowiednich pojemników, żeby można było je przerobić na nowe rzeczy.</a:t>
            </a:r>
            <a:endParaRPr lang="pl-PL" sz="18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pic>
        <p:nvPicPr>
          <p:cNvPr id="14" name="Obraz 13" descr="Obraz zawierający Grafika, projekt graficzny, Czcionka, logo">
            <a:extLst>
              <a:ext uri="{FF2B5EF4-FFF2-40B4-BE49-F238E27FC236}">
                <a16:creationId xmlns:a16="http://schemas.microsoft.com/office/drawing/2014/main" id="{4C9AF38A-0B79-0EC5-6686-F87BE11B9D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50"/>
          <a:stretch/>
        </p:blipFill>
        <p:spPr>
          <a:xfrm>
            <a:off x="44553" y="66675"/>
            <a:ext cx="272154" cy="22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2568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A4C63-9179-DD43-9C9C-05298338E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kreskówka, Kubeł na śmieci, samochód, kosz&#10;&#10;Opis wygenerowany automatycznie">
            <a:extLst>
              <a:ext uri="{FF2B5EF4-FFF2-40B4-BE49-F238E27FC236}">
                <a16:creationId xmlns:a16="http://schemas.microsoft.com/office/drawing/2014/main" id="{586A9CCC-CF25-C9BC-7489-CF9962635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65" y="181198"/>
            <a:ext cx="9144000" cy="5225143"/>
          </a:xfrm>
          <a:prstGeom prst="rect">
            <a:avLst/>
          </a:prstGeom>
        </p:spPr>
      </p:pic>
      <p:pic>
        <p:nvPicPr>
          <p:cNvPr id="4" name="Obraz 3" descr="Obraz zawierający Prostokąt&#10;&#10;Opis wygenerowany automatycznie">
            <a:extLst>
              <a:ext uri="{FF2B5EF4-FFF2-40B4-BE49-F238E27FC236}">
                <a16:creationId xmlns:a16="http://schemas.microsoft.com/office/drawing/2014/main" id="{041BB274-7E24-4E76-61EA-65F0FD6E8B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sp>
        <p:nvSpPr>
          <p:cNvPr id="6" name="Tytuł 5">
            <a:extLst>
              <a:ext uri="{FF2B5EF4-FFF2-40B4-BE49-F238E27FC236}">
                <a16:creationId xmlns:a16="http://schemas.microsoft.com/office/drawing/2014/main" id="{38DD920C-BA10-234C-7C09-872278966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010150"/>
            <a:ext cx="9144000" cy="1847850"/>
          </a:xfrm>
        </p:spPr>
        <p:txBody>
          <a:bodyPr/>
          <a:lstStyle/>
          <a:p>
            <a:pPr marL="0" indent="0" algn="ctr">
              <a:lnSpc>
                <a:spcPct val="125000"/>
              </a:lnSpc>
              <a:buNone/>
            </a:pPr>
            <a: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Segregujemy śmieci!</a:t>
            </a:r>
            <a:br>
              <a:rPr lang="pl-PL" sz="1800" b="1" u="sng" dirty="0">
                <a:solidFill>
                  <a:srgbClr val="C0000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Śmieci nie muszą być straszne, jeśli wiemy, jak je segregować.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Papier: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Wrzucaj gazety, kartony i zeszyty do niebieskiego kosza.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Plastik i metal: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Plastikowe butelki i puszki wkładaj do żółtego kosza.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Szkło: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Słoiki i butelki do zielonego kosza.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Dzięki segregacji śmieci można przerobić na nowe rzeczy, np. plastikowe butelki na ubrania.</a:t>
            </a:r>
            <a:endParaRPr lang="pl-PL" sz="1800" b="1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pic>
        <p:nvPicPr>
          <p:cNvPr id="14" name="Obraz 13" descr="Obraz zawierający Grafika, projekt graficzny, Czcionka, logo">
            <a:extLst>
              <a:ext uri="{FF2B5EF4-FFF2-40B4-BE49-F238E27FC236}">
                <a16:creationId xmlns:a16="http://schemas.microsoft.com/office/drawing/2014/main" id="{E0300A5E-6878-2FC0-0464-FB4CD06900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50"/>
          <a:stretch/>
        </p:blipFill>
        <p:spPr>
          <a:xfrm>
            <a:off x="44553" y="66675"/>
            <a:ext cx="272154" cy="22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251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885414-B75F-6A35-C71D-59BEDE205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Kreskówka, Animacja, w pomieszczeniu, kreskówka&#10;&#10;Opis wygenerowany automatycznie">
            <a:extLst>
              <a:ext uri="{FF2B5EF4-FFF2-40B4-BE49-F238E27FC236}">
                <a16:creationId xmlns:a16="http://schemas.microsoft.com/office/drawing/2014/main" id="{F713DE69-1137-23AE-A4AF-B70505F5D5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198"/>
            <a:ext cx="9144000" cy="5225143"/>
          </a:xfrm>
          <a:prstGeom prst="rect">
            <a:avLst/>
          </a:prstGeom>
        </p:spPr>
      </p:pic>
      <p:pic>
        <p:nvPicPr>
          <p:cNvPr id="4" name="Obraz 3" descr="Obraz zawierający Prostokąt&#10;&#10;Opis wygenerowany automatycznie">
            <a:extLst>
              <a:ext uri="{FF2B5EF4-FFF2-40B4-BE49-F238E27FC236}">
                <a16:creationId xmlns:a16="http://schemas.microsoft.com/office/drawing/2014/main" id="{E199D4C6-50FA-F867-7DDE-95045E6C68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sp>
        <p:nvSpPr>
          <p:cNvPr id="6" name="Tytuł 5">
            <a:extLst>
              <a:ext uri="{FF2B5EF4-FFF2-40B4-BE49-F238E27FC236}">
                <a16:creationId xmlns:a16="http://schemas.microsoft.com/office/drawing/2014/main" id="{8CC1F360-9016-7967-3EEF-14886D87F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010150"/>
            <a:ext cx="9144000" cy="1847850"/>
          </a:xfrm>
        </p:spPr>
        <p:txBody>
          <a:bodyPr/>
          <a:lstStyle/>
          <a:p>
            <a:pPr marL="0" indent="0" algn="ctr">
              <a:lnSpc>
                <a:spcPct val="125000"/>
              </a:lnSpc>
              <a:buNone/>
            </a:pPr>
            <a: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Jak oszczędzać wodę i prąd?</a:t>
            </a:r>
            <a:b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Każdy z nas może codziennie oszczędzać wodę i prąd. 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To łatwe!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Zakręcaj wodę, kiedy myjesz zęby – wystarczy odkręcać ją tylko wtedy, gdy jej potrzebujesz.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Gaś światło, gdy wychodzisz z pokoju – planeta ci podziękuje.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Używaj rzeczy wielokrotnie – np. zamiast plastikowej butelki, noś swoją ulubioną bidon.</a:t>
            </a:r>
            <a:endParaRPr lang="pl-PL" sz="18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pic>
        <p:nvPicPr>
          <p:cNvPr id="14" name="Obraz 13" descr="Obraz zawierający Grafika, projekt graficzny, Czcionka, logo">
            <a:extLst>
              <a:ext uri="{FF2B5EF4-FFF2-40B4-BE49-F238E27FC236}">
                <a16:creationId xmlns:a16="http://schemas.microsoft.com/office/drawing/2014/main" id="{9FC8E63C-0F59-49B1-CB30-E005674696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50"/>
          <a:stretch/>
        </p:blipFill>
        <p:spPr>
          <a:xfrm>
            <a:off x="44553" y="66675"/>
            <a:ext cx="272154" cy="229046"/>
          </a:xfrm>
          <a:prstGeom prst="rect">
            <a:avLst/>
          </a:prstGeom>
        </p:spPr>
      </p:pic>
      <p:sp>
        <p:nvSpPr>
          <p:cNvPr id="7" name="Dymek mowy: prostokąt z zaokrąglonymi rogami 6">
            <a:extLst>
              <a:ext uri="{FF2B5EF4-FFF2-40B4-BE49-F238E27FC236}">
                <a16:creationId xmlns:a16="http://schemas.microsoft.com/office/drawing/2014/main" id="{C2313406-4847-0BFD-D7DA-700370A8806E}"/>
              </a:ext>
            </a:extLst>
          </p:cNvPr>
          <p:cNvSpPr/>
          <p:nvPr/>
        </p:nvSpPr>
        <p:spPr>
          <a:xfrm>
            <a:off x="380081" y="3018491"/>
            <a:ext cx="1800000" cy="540000"/>
          </a:xfrm>
          <a:prstGeom prst="wedgeRoundRectCallout">
            <a:avLst>
              <a:gd name="adj1" fmla="val 85924"/>
              <a:gd name="adj2" fmla="val -83198"/>
              <a:gd name="adj3" fmla="val 16667"/>
            </a:avLst>
          </a:prstGeom>
          <a:solidFill>
            <a:srgbClr val="F5F3E5"/>
          </a:solidFill>
          <a:ln w="3810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A kto już w domu robi takie rzeczy?</a:t>
            </a:r>
          </a:p>
        </p:txBody>
      </p:sp>
      <p:sp>
        <p:nvSpPr>
          <p:cNvPr id="8" name="Dymek mowy: prostokąt z zaokrąglonymi rogami 7">
            <a:extLst>
              <a:ext uri="{FF2B5EF4-FFF2-40B4-BE49-F238E27FC236}">
                <a16:creationId xmlns:a16="http://schemas.microsoft.com/office/drawing/2014/main" id="{C9487737-ACEA-D03A-CD4F-843D51F36796}"/>
              </a:ext>
            </a:extLst>
          </p:cNvPr>
          <p:cNvSpPr/>
          <p:nvPr/>
        </p:nvSpPr>
        <p:spPr>
          <a:xfrm>
            <a:off x="6904123" y="3429000"/>
            <a:ext cx="1620000" cy="360000"/>
          </a:xfrm>
          <a:prstGeom prst="wedgeRoundRectCallout">
            <a:avLst>
              <a:gd name="adj1" fmla="val -52058"/>
              <a:gd name="adj2" fmla="val -124273"/>
              <a:gd name="adj3" fmla="val 16667"/>
            </a:avLst>
          </a:prstGeom>
          <a:solidFill>
            <a:srgbClr val="F5F3E5"/>
          </a:solidFill>
          <a:ln w="3810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Podnieście rękę.</a:t>
            </a:r>
          </a:p>
        </p:txBody>
      </p:sp>
    </p:spTree>
    <p:extLst>
      <p:ext uri="{BB962C8B-B14F-4D97-AF65-F5344CB8AC3E}">
        <p14:creationId xmlns:p14="http://schemas.microsoft.com/office/powerpoint/2010/main" val="16292872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E96B6-8B82-E382-1E21-0BA75D8C3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Obraz zawierający osoba, Kreskówka, kreskówka, ilustracja&#10;&#10;Opis wygenerowany automatycznie">
            <a:extLst>
              <a:ext uri="{FF2B5EF4-FFF2-40B4-BE49-F238E27FC236}">
                <a16:creationId xmlns:a16="http://schemas.microsoft.com/office/drawing/2014/main" id="{358BE968-D111-7F2B-D992-812FC2151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198"/>
            <a:ext cx="9144000" cy="5225143"/>
          </a:xfrm>
          <a:prstGeom prst="rect">
            <a:avLst/>
          </a:prstGeom>
        </p:spPr>
      </p:pic>
      <p:pic>
        <p:nvPicPr>
          <p:cNvPr id="4" name="Obraz 3" descr="Obraz zawierający Prostokąt&#10;&#10;Opis wygenerowany automatycznie">
            <a:extLst>
              <a:ext uri="{FF2B5EF4-FFF2-40B4-BE49-F238E27FC236}">
                <a16:creationId xmlns:a16="http://schemas.microsoft.com/office/drawing/2014/main" id="{DAC023E4-4003-0D04-7A37-D59805821A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ytuł 5">
            <a:extLst>
              <a:ext uri="{FF2B5EF4-FFF2-40B4-BE49-F238E27FC236}">
                <a16:creationId xmlns:a16="http://schemas.microsoft.com/office/drawing/2014/main" id="{21A9A208-ED10-468C-99FB-E23ED216F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010150"/>
            <a:ext cx="9144000" cy="1847850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Pomagamy zwierzętom i roślinom.</a:t>
            </a:r>
            <a:b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Zwierzęta i rośliny też potrzebują naszej pomocy: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Możemy sadzić drzewa i kwiaty – to pomaga pszczołom i innym zwierzętom.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Możemy dokarmiać ptaki zimą, kiedy trudno im znaleźć jedzenie.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Nie hałasujmy w lesie – zwierzęta wolą ciszę i spokój.</a:t>
            </a:r>
            <a:endParaRPr lang="pl-PL" sz="18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pic>
        <p:nvPicPr>
          <p:cNvPr id="14" name="Obraz 13" descr="Obraz zawierający Grafika, projekt graficzny, Czcionka, logo">
            <a:extLst>
              <a:ext uri="{FF2B5EF4-FFF2-40B4-BE49-F238E27FC236}">
                <a16:creationId xmlns:a16="http://schemas.microsoft.com/office/drawing/2014/main" id="{1C5512BB-9AF7-CBF2-48C4-F60A62B64F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50"/>
          <a:stretch/>
        </p:blipFill>
        <p:spPr>
          <a:xfrm>
            <a:off x="44553" y="66675"/>
            <a:ext cx="272154" cy="229046"/>
          </a:xfrm>
          <a:prstGeom prst="rect">
            <a:avLst/>
          </a:prstGeom>
        </p:spPr>
      </p:pic>
      <p:sp>
        <p:nvSpPr>
          <p:cNvPr id="2" name="Dymek mowy: prostokąt z zaokrąglonymi rogami 1">
            <a:extLst>
              <a:ext uri="{FF2B5EF4-FFF2-40B4-BE49-F238E27FC236}">
                <a16:creationId xmlns:a16="http://schemas.microsoft.com/office/drawing/2014/main" id="{0E566473-E15A-BFA4-E6C2-6B43232A2D9B}"/>
              </a:ext>
            </a:extLst>
          </p:cNvPr>
          <p:cNvSpPr/>
          <p:nvPr/>
        </p:nvSpPr>
        <p:spPr>
          <a:xfrm>
            <a:off x="606525" y="1451659"/>
            <a:ext cx="1980000" cy="900000"/>
          </a:xfrm>
          <a:prstGeom prst="wedgeRoundRectCallout">
            <a:avLst>
              <a:gd name="adj1" fmla="val 70835"/>
              <a:gd name="adj2" fmla="val 49251"/>
              <a:gd name="adj3" fmla="val 16667"/>
            </a:avLst>
          </a:prstGeom>
          <a:solidFill>
            <a:srgbClr val="F5F3E5"/>
          </a:solidFill>
          <a:ln w="3810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Kto z Was chciałby posadzić drzewko? </a:t>
            </a:r>
          </a:p>
          <a:p>
            <a:pPr algn="ctr"/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To bardzo ważne </a:t>
            </a:r>
          </a:p>
          <a:p>
            <a:pPr algn="ctr"/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dla naszej planety.</a:t>
            </a:r>
          </a:p>
        </p:txBody>
      </p:sp>
    </p:spTree>
    <p:extLst>
      <p:ext uri="{BB962C8B-B14F-4D97-AF65-F5344CB8AC3E}">
        <p14:creationId xmlns:p14="http://schemas.microsoft.com/office/powerpoint/2010/main" val="26569018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18172</TotalTime>
  <Words>592</Words>
  <Application>Microsoft Office PowerPoint</Application>
  <PresentationFormat>Pokaz na ekranie (4:3)</PresentationFormat>
  <Paragraphs>20</Paragraphs>
  <Slides>11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11</vt:i4>
      </vt:variant>
    </vt:vector>
  </HeadingPairs>
  <TitlesOfParts>
    <vt:vector size="18" baseType="lpstr">
      <vt:lpstr>Poppins</vt:lpstr>
      <vt:lpstr>Calibri Light</vt:lpstr>
      <vt:lpstr>Times New Roman</vt:lpstr>
      <vt:lpstr>Poppins Medium</vt:lpstr>
      <vt:lpstr>Arial</vt:lpstr>
      <vt:lpstr>Calibri</vt:lpstr>
      <vt:lpstr>Motyw pakietu Office</vt:lpstr>
      <vt:lpstr>       </vt:lpstr>
      <vt:lpstr>Prezentacja programu PowerPoint</vt:lpstr>
      <vt:lpstr>Dbamy o naszą planetę</vt:lpstr>
      <vt:lpstr>Co to jest ekologia? Ekologia to nauka o tym, jak przyroda – zwierzęta, rośliny, woda, powietrze – żyje i działa razem.  To także sposób, w jaki my, ludzie, możemy pomagać Ziemi, żeby była piękna i czysta.  Czy wiecie, że każde drzewo, kwiat, a nawet mała mrówka mają swoją ważną rolę w przyrodzie?  A kto z Was wie, co możemy znaleźć w przyrodzie? Powiedzcie.</vt:lpstr>
      <vt:lpstr>Dlaczego musimy dbać o Ziemię? Nasza planeta potrzebuje pomocy, bo czasami ludzie robią rzeczy, które ją niszczą,  na przykład wyrzucają śmieci w nieodpowiednie miejsca, zużywają za dużo wody albo spalają dużo dymiących paliw.  Przez to powietrze, którym oddychamy, woda, którą pijemy, i lasy, w których mieszkają zwierzęta, stają się brudne.  Ale razem możemy to zmienić! Co Wy byście wybrali – czystą czy brudną planetę?</vt:lpstr>
      <vt:lpstr>Jak możemy pomóc naszej planecie? (Zasada 3R) Są trzy proste sposoby, żeby dbać o planetę: 1. Reduce (Oszczędzaj): Nie marnuj rzeczy – wody, jedzenia, papieru. 2. Reuse (Używaj ponownie): Zamiast wyrzucać, spróbuj dać rzeczom drugie życie,  np. przerób pudełko po butach na pojemnik na kredki. 3. Recycle (Segreguj): Wyrzucaj śmieci do odpowiednich pojemników, żeby można było je przerobić na nowe rzeczy.</vt:lpstr>
      <vt:lpstr>Segregujemy śmieci! Śmieci nie muszą być straszne, jeśli wiemy, jak je segregować. ➡️ Papier: Wrzucaj gazety, kartony i zeszyty do niebieskiego kosza. ➡️ Plastik i metal: Plastikowe butelki i puszki wkładaj do żółtego kosza. ➡️ Szkło: Słoiki i butelki do zielonego kosza. Dzięki segregacji śmieci można przerobić na nowe rzeczy, np. plastikowe butelki na ubrania.</vt:lpstr>
      <vt:lpstr>Jak oszczędzać wodę i prąd? Każdy z nas może codziennie oszczędzać wodę i prąd.  To łatwe! ➡️ Zakręcaj wodę, kiedy myjesz zęby – wystarczy odkręcać ją tylko wtedy, gdy jej potrzebujesz. ➡️ Gaś światło, gdy wychodzisz z pokoju – planeta ci podziękuje. ➡️ Używaj rzeczy wielokrotnie – np. zamiast plastikowej butelki, noś swoją ulubioną bidon.</vt:lpstr>
      <vt:lpstr>Pomagamy zwierzętom i roślinom. Zwierzęta i rośliny też potrzebują naszej pomocy: ➡️ Możemy sadzić drzewa i kwiaty – to pomaga pszczołom i innym zwierzętom. ➡️ Możemy dokarmiać ptaki zimą, kiedy trudno im znaleźć jedzenie. ➡️ Nie hałasujmy w lesie – zwierzęta wolą ciszę i spokój.</vt:lpstr>
      <vt:lpstr>Małe kroki, wielkie zmiany! Każdy z nas może pomagać Ziemi – wystarczą małe kroki: ➡️ Segreguj śmieci. ➡️ Oszczędzaj wodę i prąd. ➡️ Dbaj o zwierzęta i przyrodę. Razem możemy zrobić wielką różnicę i sprawić, że nasza planeta będzie zdrowa i piękna.</vt:lpstr>
      <vt:lpstr>Dziękujemy za uwagę!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subject/>
  <dc:creator>Anna Mizera</dc:creator>
  <dc:description/>
  <cp:lastModifiedBy>Centrum Rozwoju Lokalnego</cp:lastModifiedBy>
  <cp:revision>468</cp:revision>
  <dcterms:created xsi:type="dcterms:W3CDTF">2022-09-19T06:02:12Z</dcterms:created>
  <dcterms:modified xsi:type="dcterms:W3CDTF">2024-12-19T11:50:15Z</dcterms:modified>
  <dc:language>pl-PL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Pokaz na ekranie (4:3)</vt:lpwstr>
  </property>
  <property fmtid="{D5CDD505-2E9C-101B-9397-08002B2CF9AE}" pid="3" name="Slides">
    <vt:i4>8</vt:i4>
  </property>
</Properties>
</file>