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7" r:id="rId3"/>
    <p:sldId id="279" r:id="rId4"/>
    <p:sldId id="280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</p:sldIdLst>
  <p:sldSz cx="9144000" cy="6858000" type="screen4x3"/>
  <p:notesSz cx="7559675" cy="10691813"/>
  <p:embeddedFontLst>
    <p:embeddedFont>
      <p:font typeface="Poppins" panose="02000000000000000000" pitchFamily="2" charset="-18"/>
      <p:regular r:id="rId16"/>
      <p:bold r:id="rId17"/>
      <p:italic r:id="rId18"/>
      <p:boldItalic r:id="rId19"/>
    </p:embeddedFont>
    <p:embeddedFont>
      <p:font typeface="Poppins Medium" panose="02000000000000000000" pitchFamily="2" charset="-18"/>
      <p:regular r:id="rId20"/>
      <p:italic r:id="rId21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7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9D15DB6-16FF-4131-A8B0-A37D88FEE5BB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FABA9A7-5C7A-4192-BAF1-502720D8CAA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254D51B-CB41-4146-B34A-1FFAD390776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7610474-1B9E-4078-A32D-65083B2A29A4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5E67160-18CD-418B-9FC5-BBB3A31548D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510A457-28B0-4327-A288-8D240399DF44}" type="slidenum">
              <a:t>‹#›</a:t>
            </a:fld>
            <a:endParaRPr/>
          </a:p>
        </p:txBody>
      </p:sp>
      <p:sp>
        <p:nvSpPr>
          <p:cNvPr id="2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6A4CC93-0CEA-40B0-A10D-DFA1169BBB5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0B71680-78F3-4901-AA10-F887597E1C21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84615D9-48C6-4B06-81BE-58A3A2F99497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C32ED16-15BE-4684-937E-BA8FA173338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C8E9310-9FCB-40A0-945B-DE38F24D7C8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en-US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20BB062-4CCB-4A65-B250-B5D6668A8A0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20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pl-PL" sz="6000" b="0" strike="noStrike" spc="-1">
                <a:solidFill>
                  <a:schemeClr val="dk1"/>
                </a:solidFill>
                <a:latin typeface="Calibri Light"/>
              </a:rPr>
              <a:t>Kliknij, aby edytować styl</a:t>
            </a:r>
            <a:endParaRPr lang="en-US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dt" idx="1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457200">
              <a:lnSpc>
                <a:spcPct val="100000"/>
              </a:lnSpc>
              <a:buNone/>
              <a:def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457200">
              <a:lnSpc>
                <a:spcPct val="100000"/>
              </a:lnSpc>
              <a:buNone/>
            </a:pPr>
            <a:r>
              <a: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&lt;data/godzina&gt;</a:t>
            </a:r>
            <a:endParaRPr lang="pl-PL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pl-PL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pl-PL" sz="1400" b="0" strike="noStrike" spc="-1">
                <a:solidFill>
                  <a:srgbClr val="000000"/>
                </a:solidFill>
                <a:latin typeface="Times New Roman"/>
              </a:rPr>
              <a:t>&lt;stopka&gt;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458040" y="6356520"/>
            <a:ext cx="20570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457200">
              <a:lnSpc>
                <a:spcPct val="100000"/>
              </a:lnSpc>
              <a:buNone/>
              <a:def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457200">
              <a:lnSpc>
                <a:spcPct val="100000"/>
              </a:lnSpc>
              <a:buNone/>
            </a:pPr>
            <a:fld id="{2AAF4529-D7D0-43B7-94DE-5DECE4E7626C}" type="slidenum">
              <a:rPr lang="pl-PL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pl-PL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tekst, kreskówka, Kreskówka">
            <a:extLst>
              <a:ext uri="{FF2B5EF4-FFF2-40B4-BE49-F238E27FC236}">
                <a16:creationId xmlns:a16="http://schemas.microsoft.com/office/drawing/2014/main" id="{5707C36E-DC23-FD23-72DB-7E8777A9E4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0"/>
          <a:stretch/>
        </p:blipFill>
        <p:spPr>
          <a:xfrm>
            <a:off x="0" y="781111"/>
            <a:ext cx="9144000" cy="6076889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D9C4EE28-27CC-177A-1F05-266AC0B04BF5}"/>
              </a:ext>
            </a:extLst>
          </p:cNvPr>
          <p:cNvSpPr/>
          <p:nvPr/>
        </p:nvSpPr>
        <p:spPr>
          <a:xfrm>
            <a:off x="-180" y="0"/>
            <a:ext cx="9144000" cy="16250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DCA782FB-F2A2-C611-1E53-736F6D9AF26B}"/>
              </a:ext>
            </a:extLst>
          </p:cNvPr>
          <p:cNvSpPr/>
          <p:nvPr/>
        </p:nvSpPr>
        <p:spPr>
          <a:xfrm>
            <a:off x="0" y="6127835"/>
            <a:ext cx="9144000" cy="7334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" name="Tytuł 5">
            <a:extLst>
              <a:ext uri="{FF2B5EF4-FFF2-40B4-BE49-F238E27FC236}">
                <a16:creationId xmlns:a16="http://schemas.microsoft.com/office/drawing/2014/main" id="{8F91BE7B-AC2A-1586-EB86-A57961E74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439600"/>
            <a:ext cx="8229240" cy="1144800"/>
          </a:xfrm>
        </p:spPr>
        <p:txBody>
          <a:bodyPr/>
          <a:lstStyle/>
          <a:p>
            <a:pPr marL="0" indent="0">
              <a:lnSpc>
                <a:spcPct val="114000"/>
              </a:lnSpc>
              <a:buNone/>
            </a:pPr>
            <a: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  <a:t>		</a:t>
            </a: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br>
              <a:rPr lang="pl-PL" sz="1200" i="1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endParaRPr lang="pl-PL" sz="1800" b="1" i="1" dirty="0">
              <a:solidFill>
                <a:srgbClr val="0070C0"/>
              </a:solidFill>
              <a:latin typeface="Poppins Medium" panose="02000000000000000000" pitchFamily="2" charset="-18"/>
              <a:cs typeface="Poppins Medium" panose="02000000000000000000" pitchFamily="2" charset="-18"/>
            </a:endParaRPr>
          </a:p>
        </p:txBody>
      </p:sp>
      <p:pic>
        <p:nvPicPr>
          <p:cNvPr id="7" name="Obraz 6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E671AB70-9E85-0BD9-BA96-55D6BFB30B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8" y="180000"/>
            <a:ext cx="2140143" cy="540000"/>
          </a:xfrm>
          <a:prstGeom prst="rect">
            <a:avLst/>
          </a:prstGeom>
        </p:spPr>
      </p:pic>
      <p:pic>
        <p:nvPicPr>
          <p:cNvPr id="2" name="Obraz 1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C7B565BA-3477-7305-BF3C-9CF9D3A3AE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270" y="6127835"/>
            <a:ext cx="5753100" cy="73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2AC55A78-48A5-2F93-C133-FBECC89F1B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337" y="180000"/>
            <a:ext cx="1326966" cy="540000"/>
          </a:xfrm>
          <a:prstGeom prst="rect">
            <a:avLst/>
          </a:prstGeom>
        </p:spPr>
      </p:pic>
      <p:pic>
        <p:nvPicPr>
          <p:cNvPr id="10" name="Obraz 9" descr="Obraz zawierający kwiat, Grafika, symbol, design">
            <a:extLst>
              <a:ext uri="{FF2B5EF4-FFF2-40B4-BE49-F238E27FC236}">
                <a16:creationId xmlns:a16="http://schemas.microsoft.com/office/drawing/2014/main" id="{41960DF6-F48D-1B47-E0D8-AAB1E49883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953" y="0"/>
            <a:ext cx="1410049" cy="900000"/>
          </a:xfrm>
          <a:prstGeom prst="rect">
            <a:avLst/>
          </a:prstGeom>
        </p:spPr>
      </p:pic>
      <p:pic>
        <p:nvPicPr>
          <p:cNvPr id="12" name="Obraz 11" descr="Obraz zawierający tekst, godło, logo, symbol">
            <a:extLst>
              <a:ext uri="{FF2B5EF4-FFF2-40B4-BE49-F238E27FC236}">
                <a16:creationId xmlns:a16="http://schemas.microsoft.com/office/drawing/2014/main" id="{503458F2-8DFB-CACA-BBBC-573BB044F21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550" y="961111"/>
            <a:ext cx="612000" cy="612000"/>
          </a:xfrm>
          <a:prstGeom prst="rect">
            <a:avLst/>
          </a:prstGeom>
        </p:spPr>
      </p:pic>
      <p:pic>
        <p:nvPicPr>
          <p:cNvPr id="14" name="Obraz 13" descr="Obraz zawierający godło, symbol, logo, herb&#10;&#10;Opis wygenerowany automatycznie">
            <a:extLst>
              <a:ext uri="{FF2B5EF4-FFF2-40B4-BE49-F238E27FC236}">
                <a16:creationId xmlns:a16="http://schemas.microsoft.com/office/drawing/2014/main" id="{8F6BC645-CFC8-09CC-F22D-B5BCEDF0299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8" y="961111"/>
            <a:ext cx="634366" cy="612000"/>
          </a:xfrm>
          <a:prstGeom prst="rect">
            <a:avLst/>
          </a:prstGeom>
        </p:spPr>
      </p:pic>
      <p:pic>
        <p:nvPicPr>
          <p:cNvPr id="16" name="Obraz 15" descr="Obraz zawierający tekst, zegar, krąg, logo&#10;&#10;Opis wygenerowany automatycznie">
            <a:extLst>
              <a:ext uri="{FF2B5EF4-FFF2-40B4-BE49-F238E27FC236}">
                <a16:creationId xmlns:a16="http://schemas.microsoft.com/office/drawing/2014/main" id="{8E478F46-80AA-7AFE-09E8-63E559A6581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87" y="961111"/>
            <a:ext cx="612000" cy="612000"/>
          </a:xfrm>
          <a:prstGeom prst="rect">
            <a:avLst/>
          </a:prstGeom>
        </p:spPr>
      </p:pic>
      <p:sp>
        <p:nvSpPr>
          <p:cNvPr id="17" name="Tytuł 5">
            <a:extLst>
              <a:ext uri="{FF2B5EF4-FFF2-40B4-BE49-F238E27FC236}">
                <a16:creationId xmlns:a16="http://schemas.microsoft.com/office/drawing/2014/main" id="{2B0F8AB2-54DC-C206-18CF-1021B780D6A0}"/>
              </a:ext>
            </a:extLst>
          </p:cNvPr>
          <p:cNvSpPr txBox="1">
            <a:spLocks/>
          </p:cNvSpPr>
          <p:nvPr/>
        </p:nvSpPr>
        <p:spPr>
          <a:xfrm>
            <a:off x="2257563" y="961111"/>
            <a:ext cx="928633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Wojewódzka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Białymstoku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9" name="Tytuł 5">
            <a:extLst>
              <a:ext uri="{FF2B5EF4-FFF2-40B4-BE49-F238E27FC236}">
                <a16:creationId xmlns:a16="http://schemas.microsoft.com/office/drawing/2014/main" id="{5FCD094E-821E-38BE-22B2-57EC1012AD24}"/>
              </a:ext>
            </a:extLst>
          </p:cNvPr>
          <p:cNvSpPr txBox="1">
            <a:spLocks/>
          </p:cNvSpPr>
          <p:nvPr/>
        </p:nvSpPr>
        <p:spPr>
          <a:xfrm>
            <a:off x="4627007" y="961111"/>
            <a:ext cx="835448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Miejska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Krakowie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20" name="Tytuł 5">
            <a:extLst>
              <a:ext uri="{FF2B5EF4-FFF2-40B4-BE49-F238E27FC236}">
                <a16:creationId xmlns:a16="http://schemas.microsoft.com/office/drawing/2014/main" id="{DD9659A7-79B1-0487-BACC-D65D5C9FB7D4}"/>
              </a:ext>
            </a:extLst>
          </p:cNvPr>
          <p:cNvSpPr txBox="1">
            <a:spLocks/>
          </p:cNvSpPr>
          <p:nvPr/>
        </p:nvSpPr>
        <p:spPr>
          <a:xfrm>
            <a:off x="6835365" y="961111"/>
            <a:ext cx="730587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Powiatowa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Zawierciu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2C64A-DEE1-92DB-C54F-C6320A0D1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drzewo, Pojazd lądowy, plac zabaw, samochód&#10;&#10;Opis wygenerowany automatycznie">
            <a:extLst>
              <a:ext uri="{FF2B5EF4-FFF2-40B4-BE49-F238E27FC236}">
                <a16:creationId xmlns:a16="http://schemas.microsoft.com/office/drawing/2014/main" id="{E478188E-25D9-CEE5-AD8C-3088DE3F4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99" y="0"/>
            <a:ext cx="8820000" cy="5040000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207C3950-7EE2-E73A-4ACC-404ACDE160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205C995B-ABE5-1BBA-E17C-0D895A01D8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08FA81F9-7EF9-2664-9966-31707C8D5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📞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zrobić, gdy ktoś się skaleczył? </a:t>
            </a:r>
            <a:br>
              <a:rPr lang="pl-PL" sz="1800" b="1" u="sng" spc="100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panikuj – weź głęboki oddech.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Jeśli w pobliżu jest dorosły, poproś go o pomoc.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Jeśli to drobne skaleczenie, umyj je wodą i zaklej plasterkiem, jeśli wiesz, gdzie go znaleźć.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Zawsze zgłoś dorosłemu, co się stało.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995559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211A3-7CEB-D1A0-34C8-400CA1BA8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osoba, w pomieszczeniu, Urządzenie domowe, urządzenia kuchenne&#10;&#10;Opis wygenerowany automatycznie">
            <a:extLst>
              <a:ext uri="{FF2B5EF4-FFF2-40B4-BE49-F238E27FC236}">
                <a16:creationId xmlns:a16="http://schemas.microsoft.com/office/drawing/2014/main" id="{F60C985E-56F4-1E5F-BEE6-55F0CECCE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04A5E9A6-889A-C7D1-D0CA-1422642AA0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7E952D8C-E64B-C567-8961-6153901170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CE3A4CA0-B05B-24CB-4174-A9020BC9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1800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🏠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Bezpieczeństwo w domu</a:t>
            </a:r>
            <a:br>
              <a:rPr lang="pl-PL" sz="1800" b="1" u="sng" spc="100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Nigdy nie baw się w pobliżu ognia, kuchenki lub żelazka – możesz się poparzyć.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dotykaj gniazdek elektrycznych ani przewodów.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Ostrych przedmiotów, takich jak nożyczki czy noże, używaj tylko pod opieką dorosłych.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wspinaj się na meble – mogą się przewrócić.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277840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E359F-1BE6-FB91-3850-AC7477598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plac zabaw, osoba, Sprzęt do zabawy na zewnątrz, chłopiec&#10;&#10;Opis wygenerowany automatycznie">
            <a:extLst>
              <a:ext uri="{FF2B5EF4-FFF2-40B4-BE49-F238E27FC236}">
                <a16:creationId xmlns:a16="http://schemas.microsoft.com/office/drawing/2014/main" id="{796B6CA4-AA35-CF3D-81AF-C698B3F55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99" y="132936"/>
            <a:ext cx="8820000" cy="5040000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077F4958-66EA-0646-6229-C263C48074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6C98A463-9293-36D1-82EC-4A8126FF5D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4BF2C463-89FA-AD9C-CA8B-437C36F14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25000"/>
              </a:lnSpc>
            </a:pPr>
            <a:r>
              <a:rPr lang="pl-PL" sz="1800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🎠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Bezpieczeństwo na placu zabaw</a:t>
            </a:r>
            <a:br>
              <a:rPr lang="pl-PL" sz="1800" b="1" u="sng" spc="100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Zawsze baw się zgodnie z zasadami – huśtawki, zjeżdżalnie i inne sprzęty są do tego,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by z nich korzystać w bezpieczny sposób.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popychaj innych dzieci i uważaj, by nie zrobić nikomu krzywdy.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wspinaj się na wysokie konstrukcje bez zabezpieczenia.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Informuj dorosłych, jeśli coś jest uszkodzone lub niebezpieczne.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5196316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D5A0B-43C9-5CDB-E7ED-D98187DF5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roślina, Animacja, Kreskówka, ubrania&#10;&#10;Opis wygenerowany automatycznie">
            <a:extLst>
              <a:ext uri="{FF2B5EF4-FFF2-40B4-BE49-F238E27FC236}">
                <a16:creationId xmlns:a16="http://schemas.microsoft.com/office/drawing/2014/main" id="{AB1D73E8-0C51-1AD3-D2E1-1CC5A4B93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D8BCE595-F66C-BBBD-C425-BEA8ADB33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2C31BD32-A626-AEC7-3441-8E131B601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339A3686-B8A6-B27D-4FC5-D9FB55A23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25000"/>
              </a:lnSpc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Pamiętaj, aby być bezpiecznym! 📌 Najważniejsze zasady: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Zawsze informuj rodziców lub opiekunów, gdzie się bawisz.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rozmawiaj i nie idź z obcymi, nawet jeśli coś Ci proponują.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razie niebezpieczeństwa lub wypadku poproś o pomoc dorosłego lub zadzwoń na numer alarmowy 112.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899420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0629D-A413-AFB2-636E-4266EF16E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roślina, Animacja, Kreskówka, ubrania&#10;&#10;Opis wygenerowany automatycznie">
            <a:extLst>
              <a:ext uri="{FF2B5EF4-FFF2-40B4-BE49-F238E27FC236}">
                <a16:creationId xmlns:a16="http://schemas.microsoft.com/office/drawing/2014/main" id="{CAF180FF-5C4B-6E27-54E1-39BED1876D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1810"/>
          <a:stretch/>
        </p:blipFill>
        <p:spPr>
          <a:xfrm>
            <a:off x="-180" y="1248207"/>
            <a:ext cx="9144000" cy="4876368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A362B04F-C671-167B-CB1F-6A8F5CB0209C}"/>
              </a:ext>
            </a:extLst>
          </p:cNvPr>
          <p:cNvSpPr/>
          <p:nvPr/>
        </p:nvSpPr>
        <p:spPr>
          <a:xfrm>
            <a:off x="-180" y="0"/>
            <a:ext cx="9144000" cy="16250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Dymek mowy: prostokąt z zaokrąglonymi rogami 1">
            <a:extLst>
              <a:ext uri="{FF2B5EF4-FFF2-40B4-BE49-F238E27FC236}">
                <a16:creationId xmlns:a16="http://schemas.microsoft.com/office/drawing/2014/main" id="{CF45D419-3D25-7A5F-AA52-3CBFC8CBA138}"/>
              </a:ext>
            </a:extLst>
          </p:cNvPr>
          <p:cNvSpPr/>
          <p:nvPr/>
        </p:nvSpPr>
        <p:spPr>
          <a:xfrm>
            <a:off x="3966133" y="1824272"/>
            <a:ext cx="3600000" cy="720000"/>
          </a:xfrm>
          <a:prstGeom prst="wedgeRoundRectCallout">
            <a:avLst>
              <a:gd name="adj1" fmla="val -43110"/>
              <a:gd name="adj2" fmla="val 115833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👏 Brawo za uwagę i zaangażowanie!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📖 Pamiętajcie, aby opowiedzieć rodzicom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i bliskim, czego się dziś nauczyliście.</a:t>
            </a:r>
          </a:p>
        </p:txBody>
      </p:sp>
      <p:sp>
        <p:nvSpPr>
          <p:cNvPr id="3" name="Tytuł 5">
            <a:extLst>
              <a:ext uri="{FF2B5EF4-FFF2-40B4-BE49-F238E27FC236}">
                <a16:creationId xmlns:a16="http://schemas.microsoft.com/office/drawing/2014/main" id="{315813EF-3BA1-3E42-B1DB-4529D24FF114}"/>
              </a:ext>
            </a:extLst>
          </p:cNvPr>
          <p:cNvSpPr txBox="1">
            <a:spLocks/>
          </p:cNvSpPr>
          <p:nvPr/>
        </p:nvSpPr>
        <p:spPr>
          <a:xfrm>
            <a:off x="6364586" y="888206"/>
            <a:ext cx="2779413" cy="72000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pl-PL" sz="1200" b="1" u="sng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Dziękujemy </a:t>
            </a:r>
          </a:p>
          <a:p>
            <a:pPr algn="ctr">
              <a:lnSpc>
                <a:spcPct val="125000"/>
              </a:lnSpc>
            </a:pPr>
            <a:r>
              <a:rPr lang="pl-PL" sz="1200" b="1" u="sng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 udział w lekcji!</a:t>
            </a:r>
            <a:endParaRPr lang="pl-PL" sz="12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8" name="Obraz 7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310F031B-EFA8-CCF8-8FB0-740ADB2061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" y="180000"/>
            <a:ext cx="2140143" cy="540000"/>
          </a:xfrm>
          <a:prstGeom prst="rect">
            <a:avLst/>
          </a:prstGeom>
        </p:spPr>
      </p:pic>
      <p:pic>
        <p:nvPicPr>
          <p:cNvPr id="10" name="Obraz 9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C8B00CD1-57F7-742D-DAA9-09583147D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17" y="180000"/>
            <a:ext cx="1326966" cy="540000"/>
          </a:xfrm>
          <a:prstGeom prst="rect">
            <a:avLst/>
          </a:prstGeom>
        </p:spPr>
      </p:pic>
      <p:pic>
        <p:nvPicPr>
          <p:cNvPr id="11" name="Obraz 10" descr="Obraz zawierający kwiat, Grafika, symbol, design">
            <a:extLst>
              <a:ext uri="{FF2B5EF4-FFF2-40B4-BE49-F238E27FC236}">
                <a16:creationId xmlns:a16="http://schemas.microsoft.com/office/drawing/2014/main" id="{EF19996C-08EB-17C8-F744-41C81B1366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133" y="0"/>
            <a:ext cx="1410049" cy="900000"/>
          </a:xfrm>
          <a:prstGeom prst="rect">
            <a:avLst/>
          </a:prstGeom>
        </p:spPr>
      </p:pic>
      <p:pic>
        <p:nvPicPr>
          <p:cNvPr id="12" name="Obraz 11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0D6EAF93-9494-6290-6C9D-8EBAC32C07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082" y="6124575"/>
            <a:ext cx="5753100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ytuł 4">
            <a:extLst>
              <a:ext uri="{FF2B5EF4-FFF2-40B4-BE49-F238E27FC236}">
                <a16:creationId xmlns:a16="http://schemas.microsoft.com/office/drawing/2014/main" id="{FF013BEA-344A-D895-247A-4579247F3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818" y="6389777"/>
            <a:ext cx="3055264" cy="288224"/>
          </a:xfrm>
        </p:spPr>
        <p:txBody>
          <a:bodyPr/>
          <a:lstStyle/>
          <a:p>
            <a: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  <a:t>Prezentację przygotował: Marcin Wrzesiński</a:t>
            </a:r>
            <a:b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</a:br>
            <a:r>
              <a:rPr lang="pl-PL" sz="900" dirty="0">
                <a:latin typeface="Poppins Medium" panose="02000000000000000000" pitchFamily="2" charset="-18"/>
                <a:cs typeface="Poppins Medium" panose="02000000000000000000" pitchFamily="2" charset="-18"/>
              </a:rPr>
              <a:t>Konsultacja psychologiczna: Beata </a:t>
            </a:r>
            <a:r>
              <a:rPr lang="pl-PL" sz="900" dirty="0" err="1">
                <a:latin typeface="Poppins Medium" panose="02000000000000000000" pitchFamily="2" charset="-18"/>
                <a:cs typeface="Poppins Medium" panose="02000000000000000000" pitchFamily="2" charset="-18"/>
              </a:rPr>
              <a:t>Liwowska</a:t>
            </a:r>
            <a:endParaRPr lang="pl-PL" sz="900" dirty="0">
              <a:latin typeface="Poppins Medium" panose="02000000000000000000" pitchFamily="2" charset="-18"/>
              <a:cs typeface="Poppins Medium" panose="02000000000000000000" pitchFamily="2" charset="-18"/>
            </a:endParaRPr>
          </a:p>
        </p:txBody>
      </p:sp>
      <p:sp>
        <p:nvSpPr>
          <p:cNvPr id="4" name="Dymek mowy: prostokąt z zaokrąglonymi rogami 3">
            <a:extLst>
              <a:ext uri="{FF2B5EF4-FFF2-40B4-BE49-F238E27FC236}">
                <a16:creationId xmlns:a16="http://schemas.microsoft.com/office/drawing/2014/main" id="{186D4CBB-AF53-7D89-9A6A-11B911FB827E}"/>
              </a:ext>
            </a:extLst>
          </p:cNvPr>
          <p:cNvSpPr/>
          <p:nvPr/>
        </p:nvSpPr>
        <p:spPr>
          <a:xfrm>
            <a:off x="6215642" y="3961021"/>
            <a:ext cx="2160000" cy="720000"/>
          </a:xfrm>
          <a:prstGeom prst="wedgeRoundRectCallout">
            <a:avLst>
              <a:gd name="adj1" fmla="val -69679"/>
              <a:gd name="adj2" fmla="val -67751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🌟 Teraz wiecie,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jak być bezpiecznym.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Gratulacje! 😊</a:t>
            </a:r>
          </a:p>
        </p:txBody>
      </p:sp>
      <p:pic>
        <p:nvPicPr>
          <p:cNvPr id="9" name="Obraz 8" descr="Obraz zawierający tekst, godło, logo, symbol">
            <a:extLst>
              <a:ext uri="{FF2B5EF4-FFF2-40B4-BE49-F238E27FC236}">
                <a16:creationId xmlns:a16="http://schemas.microsoft.com/office/drawing/2014/main" id="{2E696E42-D737-82DD-4FFD-75C8D910612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" y="983005"/>
            <a:ext cx="612000" cy="612000"/>
          </a:xfrm>
          <a:prstGeom prst="rect">
            <a:avLst/>
          </a:prstGeom>
        </p:spPr>
      </p:pic>
      <p:pic>
        <p:nvPicPr>
          <p:cNvPr id="14" name="Obraz 13" descr="Obraz zawierający godło, symbol, logo, herb&#10;&#10;Opis wygenerowany automatycznie">
            <a:extLst>
              <a:ext uri="{FF2B5EF4-FFF2-40B4-BE49-F238E27FC236}">
                <a16:creationId xmlns:a16="http://schemas.microsoft.com/office/drawing/2014/main" id="{32D723A7-9100-25A4-E33F-0DD84525F01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896" y="983005"/>
            <a:ext cx="634366" cy="612000"/>
          </a:xfrm>
          <a:prstGeom prst="rect">
            <a:avLst/>
          </a:prstGeom>
        </p:spPr>
      </p:pic>
      <p:pic>
        <p:nvPicPr>
          <p:cNvPr id="15" name="Obraz 14" descr="Obraz zawierający tekst, zegar, krąg, logo&#10;&#10;Opis wygenerowany automatycznie">
            <a:extLst>
              <a:ext uri="{FF2B5EF4-FFF2-40B4-BE49-F238E27FC236}">
                <a16:creationId xmlns:a16="http://schemas.microsoft.com/office/drawing/2014/main" id="{D0B9C463-EAFE-169D-7D57-764C5FF2525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155" y="983005"/>
            <a:ext cx="612000" cy="612000"/>
          </a:xfrm>
          <a:prstGeom prst="rect">
            <a:avLst/>
          </a:prstGeom>
        </p:spPr>
      </p:pic>
      <p:sp>
        <p:nvSpPr>
          <p:cNvPr id="16" name="Tytuł 5">
            <a:extLst>
              <a:ext uri="{FF2B5EF4-FFF2-40B4-BE49-F238E27FC236}">
                <a16:creationId xmlns:a16="http://schemas.microsoft.com/office/drawing/2014/main" id="{662E6878-AFB7-357B-E7E8-F97363D2D180}"/>
              </a:ext>
            </a:extLst>
          </p:cNvPr>
          <p:cNvSpPr txBox="1">
            <a:spLocks/>
          </p:cNvSpPr>
          <p:nvPr/>
        </p:nvSpPr>
        <p:spPr>
          <a:xfrm>
            <a:off x="889831" y="983005"/>
            <a:ext cx="928633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Wojewódzka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Białymstoku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7" name="Tytuł 5">
            <a:extLst>
              <a:ext uri="{FF2B5EF4-FFF2-40B4-BE49-F238E27FC236}">
                <a16:creationId xmlns:a16="http://schemas.microsoft.com/office/drawing/2014/main" id="{D0DB73C5-9A35-30B2-4DD6-751E3A864FF0}"/>
              </a:ext>
            </a:extLst>
          </p:cNvPr>
          <p:cNvSpPr txBox="1">
            <a:spLocks/>
          </p:cNvSpPr>
          <p:nvPr/>
        </p:nvSpPr>
        <p:spPr>
          <a:xfrm>
            <a:off x="3259275" y="983005"/>
            <a:ext cx="835448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Miejska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Krakowie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8" name="Tytuł 5">
            <a:extLst>
              <a:ext uri="{FF2B5EF4-FFF2-40B4-BE49-F238E27FC236}">
                <a16:creationId xmlns:a16="http://schemas.microsoft.com/office/drawing/2014/main" id="{35B8594B-7407-8388-6E56-020EBD464C16}"/>
              </a:ext>
            </a:extLst>
          </p:cNvPr>
          <p:cNvSpPr txBox="1">
            <a:spLocks/>
          </p:cNvSpPr>
          <p:nvPr/>
        </p:nvSpPr>
        <p:spPr>
          <a:xfrm>
            <a:off x="5467633" y="983005"/>
            <a:ext cx="730587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Powiatowa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Zawierciu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08993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 descr="Obraz zawierający tekst, chłopiec, kreskówka, osoba&#10;&#10;Opis wygenerowany automatycznie">
            <a:extLst>
              <a:ext uri="{FF2B5EF4-FFF2-40B4-BE49-F238E27FC236}">
                <a16:creationId xmlns:a16="http://schemas.microsoft.com/office/drawing/2014/main" id="{CD4D8F6F-033C-EA09-3F2C-38226919B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250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 descr="Obraz zawierający kreskówka, Kreskówka, fikcja, Animacja&#10;&#10;Opis wygenerowany automatycznie">
            <a:extLst>
              <a:ext uri="{FF2B5EF4-FFF2-40B4-BE49-F238E27FC236}">
                <a16:creationId xmlns:a16="http://schemas.microsoft.com/office/drawing/2014/main" id="{804C6695-4621-F9F7-E3C1-602A80B9D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2857"/>
            <a:ext cx="9144000" cy="5225143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66A3837C-C20F-E5C4-932A-B9B1149A359D}"/>
              </a:ext>
            </a:extLst>
          </p:cNvPr>
          <p:cNvSpPr/>
          <p:nvPr/>
        </p:nvSpPr>
        <p:spPr>
          <a:xfrm>
            <a:off x="0" y="6094181"/>
            <a:ext cx="9144000" cy="7509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C3CAE0DD-DC8F-B316-F58D-D2C5D22C8E79}"/>
              </a:ext>
            </a:extLst>
          </p:cNvPr>
          <p:cNvSpPr/>
          <p:nvPr/>
        </p:nvSpPr>
        <p:spPr>
          <a:xfrm>
            <a:off x="-180" y="0"/>
            <a:ext cx="9144000" cy="162509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4" name="Obraz 3" descr="Obraz zawierający Grafika, projekt graficzny, Czcionka, tekst&#10;&#10;Opis wygenerowany automatycznie">
            <a:extLst>
              <a:ext uri="{FF2B5EF4-FFF2-40B4-BE49-F238E27FC236}">
                <a16:creationId xmlns:a16="http://schemas.microsoft.com/office/drawing/2014/main" id="{149FBB25-DFC4-B033-41BF-4A02188B21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8" y="180000"/>
            <a:ext cx="2140143" cy="540000"/>
          </a:xfrm>
          <a:prstGeom prst="rect">
            <a:avLst/>
          </a:prstGeom>
        </p:spPr>
      </p:pic>
      <p:pic>
        <p:nvPicPr>
          <p:cNvPr id="5" name="Obraz 4" descr="Obraz zawierający Grafika, krąg, Czcionka, zrzut ekranu&#10;&#10;Opis wygenerowany automatycznie">
            <a:extLst>
              <a:ext uri="{FF2B5EF4-FFF2-40B4-BE49-F238E27FC236}">
                <a16:creationId xmlns:a16="http://schemas.microsoft.com/office/drawing/2014/main" id="{CCB2C684-5855-5E4F-CE38-5B5F8177F0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517" y="180000"/>
            <a:ext cx="1326966" cy="540000"/>
          </a:xfrm>
          <a:prstGeom prst="rect">
            <a:avLst/>
          </a:prstGeom>
        </p:spPr>
      </p:pic>
      <p:pic>
        <p:nvPicPr>
          <p:cNvPr id="6" name="Obraz 5" descr="Obraz zawierający kwiat, Grafika, symbol, design">
            <a:extLst>
              <a:ext uri="{FF2B5EF4-FFF2-40B4-BE49-F238E27FC236}">
                <a16:creationId xmlns:a16="http://schemas.microsoft.com/office/drawing/2014/main" id="{E9AB2555-E431-BAAC-6EE4-98389C6A0D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133" y="0"/>
            <a:ext cx="1410049" cy="900000"/>
          </a:xfrm>
          <a:prstGeom prst="rect">
            <a:avLst/>
          </a:prstGeom>
        </p:spPr>
      </p:pic>
      <p:pic>
        <p:nvPicPr>
          <p:cNvPr id="7" name="Obraz 6" descr="Obraz zawierający tekst, Czcionka, zrzut ekranu, linia&#10;&#10;Opis wygenerowany automatycznie">
            <a:extLst>
              <a:ext uri="{FF2B5EF4-FFF2-40B4-BE49-F238E27FC236}">
                <a16:creationId xmlns:a16="http://schemas.microsoft.com/office/drawing/2014/main" id="{1DA348E2-E3EC-FEDF-5ACE-F833442505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00" y="6111718"/>
            <a:ext cx="5753100" cy="73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ytuł 5">
            <a:extLst>
              <a:ext uri="{FF2B5EF4-FFF2-40B4-BE49-F238E27FC236}">
                <a16:creationId xmlns:a16="http://schemas.microsoft.com/office/drawing/2014/main" id="{43C4BA67-6930-0965-AD3B-00137C6D8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6129255"/>
            <a:ext cx="3390900" cy="733425"/>
          </a:xfrm>
        </p:spPr>
        <p:txBody>
          <a:bodyPr/>
          <a:lstStyle/>
          <a:p>
            <a:pPr marL="0" indent="0" algn="ctr">
              <a:lnSpc>
                <a:spcPct val="114000"/>
              </a:lnSpc>
              <a:buNone/>
            </a:pPr>
            <a:r>
              <a:rPr lang="pl-PL" sz="20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 Bezpieczna  przygoda</a:t>
            </a:r>
          </a:p>
        </p:txBody>
      </p:sp>
      <p:pic>
        <p:nvPicPr>
          <p:cNvPr id="3" name="Obraz 2" descr="Obraz zawierający tekst, godło, logo, symbol">
            <a:extLst>
              <a:ext uri="{FF2B5EF4-FFF2-40B4-BE49-F238E27FC236}">
                <a16:creationId xmlns:a16="http://schemas.microsoft.com/office/drawing/2014/main" id="{68D01762-2C1A-CC1D-37F5-80E93235A8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550" y="961111"/>
            <a:ext cx="612000" cy="612000"/>
          </a:xfrm>
          <a:prstGeom prst="rect">
            <a:avLst/>
          </a:prstGeom>
        </p:spPr>
      </p:pic>
      <p:pic>
        <p:nvPicPr>
          <p:cNvPr id="8" name="Obraz 7" descr="Obraz zawierający godło, symbol, logo, herb&#10;&#10;Opis wygenerowany automatycznie">
            <a:extLst>
              <a:ext uri="{FF2B5EF4-FFF2-40B4-BE49-F238E27FC236}">
                <a16:creationId xmlns:a16="http://schemas.microsoft.com/office/drawing/2014/main" id="{26AABC22-8274-0030-E002-B0388299BA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628" y="961111"/>
            <a:ext cx="634366" cy="612000"/>
          </a:xfrm>
          <a:prstGeom prst="rect">
            <a:avLst/>
          </a:prstGeom>
        </p:spPr>
      </p:pic>
      <p:pic>
        <p:nvPicPr>
          <p:cNvPr id="11" name="Obraz 10" descr="Obraz zawierający tekst, zegar, krąg, logo&#10;&#10;Opis wygenerowany automatycznie">
            <a:extLst>
              <a:ext uri="{FF2B5EF4-FFF2-40B4-BE49-F238E27FC236}">
                <a16:creationId xmlns:a16="http://schemas.microsoft.com/office/drawing/2014/main" id="{B1A612C0-9B19-D031-803C-DEF8666F2E5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87" y="961111"/>
            <a:ext cx="612000" cy="612000"/>
          </a:xfrm>
          <a:prstGeom prst="rect">
            <a:avLst/>
          </a:prstGeom>
        </p:spPr>
      </p:pic>
      <p:sp>
        <p:nvSpPr>
          <p:cNvPr id="12" name="Tytuł 5">
            <a:extLst>
              <a:ext uri="{FF2B5EF4-FFF2-40B4-BE49-F238E27FC236}">
                <a16:creationId xmlns:a16="http://schemas.microsoft.com/office/drawing/2014/main" id="{26B21490-226C-FC93-3678-8E556B03656D}"/>
              </a:ext>
            </a:extLst>
          </p:cNvPr>
          <p:cNvSpPr txBox="1">
            <a:spLocks/>
          </p:cNvSpPr>
          <p:nvPr/>
        </p:nvSpPr>
        <p:spPr>
          <a:xfrm>
            <a:off x="2257563" y="961111"/>
            <a:ext cx="928633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Wojewódzka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Białymstoku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3" name="Tytuł 5">
            <a:extLst>
              <a:ext uri="{FF2B5EF4-FFF2-40B4-BE49-F238E27FC236}">
                <a16:creationId xmlns:a16="http://schemas.microsoft.com/office/drawing/2014/main" id="{22C2FE75-583C-7778-D2E4-15F92753BE6F}"/>
              </a:ext>
            </a:extLst>
          </p:cNvPr>
          <p:cNvSpPr txBox="1">
            <a:spLocks/>
          </p:cNvSpPr>
          <p:nvPr/>
        </p:nvSpPr>
        <p:spPr>
          <a:xfrm>
            <a:off x="4627007" y="961111"/>
            <a:ext cx="835448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Miejska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Krakowie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sp>
        <p:nvSpPr>
          <p:cNvPr id="14" name="Tytuł 5">
            <a:extLst>
              <a:ext uri="{FF2B5EF4-FFF2-40B4-BE49-F238E27FC236}">
                <a16:creationId xmlns:a16="http://schemas.microsoft.com/office/drawing/2014/main" id="{26809957-6546-2BC3-6259-4C20C9B9699B}"/>
              </a:ext>
            </a:extLst>
          </p:cNvPr>
          <p:cNvSpPr txBox="1">
            <a:spLocks/>
          </p:cNvSpPr>
          <p:nvPr/>
        </p:nvSpPr>
        <p:spPr>
          <a:xfrm>
            <a:off x="6835365" y="961111"/>
            <a:ext cx="730587" cy="612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Komenda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Powiatowa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Policji</a:t>
            </a:r>
          </a:p>
          <a:p>
            <a:pPr>
              <a:lnSpc>
                <a:spcPct val="114000"/>
              </a:lnSpc>
            </a:pPr>
            <a:r>
              <a:rPr lang="pl-PL" sz="9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w Zawierciu</a:t>
            </a:r>
            <a:endParaRPr lang="pl-PL" sz="11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50771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koło, osoba, Pojazd lądowy, rower&#10;&#10;Opis wygenerowany automatycznie">
            <a:extLst>
              <a:ext uri="{FF2B5EF4-FFF2-40B4-BE49-F238E27FC236}">
                <a16:creationId xmlns:a16="http://schemas.microsoft.com/office/drawing/2014/main" id="{372F3CFD-BFBC-CCE5-1E14-9590819DC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55554EA9-54B3-3DC0-CE9C-C1AE884B5D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BB543D37-4544-F62C-C8A4-8359334A5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14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to znaczy być bezpiecznym?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Być bezpiecznym to unikać niebezpieczeństw i wiedzieć, jak sobie z nimi poradzić.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To znaczy słuchać dorosłych i postępować zgodnie z ich radami.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Bezpieczne dziecko to takie, które: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Zna ważne zasady podczas zabawy, w domu i na podwórku.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Wie, jak prosić o pomoc, gdy coś się stanie.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Rozumie, co jest dobre, a co może być groźne.</a:t>
            </a:r>
            <a:endParaRPr lang="pl-PL" sz="1800" b="1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B3C8B41C-F6F2-33B6-57DF-26F569840C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8" name="Dymek mowy: prostokąt z zaokrąglonymi rogami 7">
            <a:extLst>
              <a:ext uri="{FF2B5EF4-FFF2-40B4-BE49-F238E27FC236}">
                <a16:creationId xmlns:a16="http://schemas.microsoft.com/office/drawing/2014/main" id="{4D2FE040-C786-3556-B66C-823230F89655}"/>
              </a:ext>
            </a:extLst>
          </p:cNvPr>
          <p:cNvSpPr/>
          <p:nvPr/>
        </p:nvSpPr>
        <p:spPr>
          <a:xfrm>
            <a:off x="5363998" y="882872"/>
            <a:ext cx="2520000" cy="1260000"/>
          </a:xfrm>
          <a:prstGeom prst="wedgeRoundRectCallout">
            <a:avLst>
              <a:gd name="adj1" fmla="val -51097"/>
              <a:gd name="adj2" fmla="val 89824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Pamiętaj!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Bezpieczeństwo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to dbanie o siebie i innych,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aby wszyscy mogli się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dobrze bawić.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😊</a:t>
            </a:r>
          </a:p>
        </p:txBody>
      </p:sp>
    </p:spTree>
    <p:extLst>
      <p:ext uri="{BB962C8B-B14F-4D97-AF65-F5344CB8AC3E}">
        <p14:creationId xmlns:p14="http://schemas.microsoft.com/office/powerpoint/2010/main" val="4140501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DB900-3CDD-473B-6AE6-8FDAAA6E1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ubrania, śnieg, zima, osoba&#10;&#10;Opis wygenerowany automatycznie">
            <a:extLst>
              <a:ext uri="{FF2B5EF4-FFF2-40B4-BE49-F238E27FC236}">
                <a16:creationId xmlns:a16="http://schemas.microsoft.com/office/drawing/2014/main" id="{2D2E320D-6B48-B79F-31F1-4DF36B163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DF1B4BD9-ACB5-60C2-1F83-B96DEFBEFB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1AD35135-103A-E17B-6300-C83C57BC4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Zima – baw się bezpiecznie!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❄️ Nie wchodź na lód!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Jeśli lód nie jest sprawdzony, może się pod Tobą załamać.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🛷 Zjeżdżaj na sankach z bezpiecznego miejsca.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Zawsze wybieraj górki z dala od ulicy i samochodów.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🧣 Ubieraj się ciepło!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Pamiętaj o czapce, szaliku, rękawiczkach i ciepłych butach, żeby się nie przeziębić.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🎯 Nie rzucaj twardymi śnieżkami.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Mogą kogoś zaboleć lub zrobić krzywdę.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🚨 Zawsze baw się pod opieką dorosłych.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Dzięki temu ktoś Ci pomoże, jeśli coś się stanie.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07FA3A88-A561-FBF3-284A-1E1E3B8C7F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8" name="Dymek mowy: prostokąt z zaokrąglonymi rogami 7">
            <a:extLst>
              <a:ext uri="{FF2B5EF4-FFF2-40B4-BE49-F238E27FC236}">
                <a16:creationId xmlns:a16="http://schemas.microsoft.com/office/drawing/2014/main" id="{F87BEEB3-21C0-B964-1AF7-4C038208BD24}"/>
              </a:ext>
            </a:extLst>
          </p:cNvPr>
          <p:cNvSpPr/>
          <p:nvPr/>
        </p:nvSpPr>
        <p:spPr>
          <a:xfrm>
            <a:off x="805763" y="488889"/>
            <a:ext cx="2880000" cy="720000"/>
          </a:xfrm>
          <a:prstGeom prst="wedgeRoundRectCallout">
            <a:avLst>
              <a:gd name="adj1" fmla="val -1392"/>
              <a:gd name="adj2" fmla="val 112458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Zima to świetny czas na zabawę,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ale pamiętaj o tych zasadach,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by było bezpiecznie! 😊</a:t>
            </a:r>
          </a:p>
        </p:txBody>
      </p:sp>
    </p:spTree>
    <p:extLst>
      <p:ext uri="{BB962C8B-B14F-4D97-AF65-F5344CB8AC3E}">
        <p14:creationId xmlns:p14="http://schemas.microsoft.com/office/powerpoint/2010/main" val="2602953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4997E-02F8-F5A9-8139-F6FDE4DC5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plaża, wakacje, lato, na wolnym powietrzu&#10;&#10;Opis wygenerowany automatycznie">
            <a:extLst>
              <a:ext uri="{FF2B5EF4-FFF2-40B4-BE49-F238E27FC236}">
                <a16:creationId xmlns:a16="http://schemas.microsoft.com/office/drawing/2014/main" id="{DA5A07F0-65B9-2412-8BBF-A81DECF40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808983AD-7B44-DAA6-8C9C-394C51656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6" name="Tytuł 5">
            <a:extLst>
              <a:ext uri="{FF2B5EF4-FFF2-40B4-BE49-F238E27FC236}">
                <a16:creationId xmlns:a16="http://schemas.microsoft.com/office/drawing/2014/main" id="{670A8DD5-82B8-E3DC-3C17-7463C8BE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marL="0" indent="0" algn="ctr">
              <a:lnSpc>
                <a:spcPct val="125000"/>
              </a:lnSpc>
              <a:buNone/>
            </a:pP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Lato – baw się bezpiecznie!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🌊 Nie wchodź do wody bez dorosłych.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Zawsze kąp się tylko tam, gdzie jest bezpiecznie i pod opieką dorosłych.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👒 Chroń się przed słońcem.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Zakładaj kapelusz lub czapkę i smaruj się kremem z filtrem. Pij dużo wody!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🌳 Nie oddalaj się od dorosłych w lesie.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Trzymaj się blisko i nie zbaczaj ze ścieżek.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🍄 Nie jedz nieznanych roślin i owoców.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Niektóre mogą być trujące – zawsze pytaj dorosłych!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🐾 Nie zbliżaj się do dzikich zwierząt.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Obserwuj je z daleka, ale nie próbuj ich dotykać.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95C999D9-1AFF-2E9A-C27A-500A042799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8" name="Dymek mowy: prostokąt z zaokrąglonymi rogami 7">
            <a:extLst>
              <a:ext uri="{FF2B5EF4-FFF2-40B4-BE49-F238E27FC236}">
                <a16:creationId xmlns:a16="http://schemas.microsoft.com/office/drawing/2014/main" id="{57845C00-AAB3-3EDC-7C75-183A1D87FBE6}"/>
              </a:ext>
            </a:extLst>
          </p:cNvPr>
          <p:cNvSpPr/>
          <p:nvPr/>
        </p:nvSpPr>
        <p:spPr>
          <a:xfrm>
            <a:off x="5875700" y="118456"/>
            <a:ext cx="2880000" cy="720000"/>
          </a:xfrm>
          <a:prstGeom prst="wedgeRoundRectCallout">
            <a:avLst>
              <a:gd name="adj1" fmla="val -46697"/>
              <a:gd name="adj2" fmla="val 89824"/>
              <a:gd name="adj3" fmla="val 16667"/>
            </a:avLst>
          </a:prstGeom>
          <a:solidFill>
            <a:srgbClr val="F5F3E5"/>
          </a:solidFill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Lato to czas przygód,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a bezpieczne zachowanie sprawi, </a:t>
            </a:r>
          </a:p>
          <a:p>
            <a:pPr algn="ctr"/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że będą one miłe i wesołe!😊</a:t>
            </a:r>
          </a:p>
        </p:txBody>
      </p:sp>
    </p:spTree>
    <p:extLst>
      <p:ext uri="{BB962C8B-B14F-4D97-AF65-F5344CB8AC3E}">
        <p14:creationId xmlns:p14="http://schemas.microsoft.com/office/powerpoint/2010/main" val="3150154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7B555-27F5-753C-C8CE-4C90A4FA1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osoba, ubrania, kreskówka, chłopiec&#10;&#10;Opis wygenerowany automatycznie">
            <a:extLst>
              <a:ext uri="{FF2B5EF4-FFF2-40B4-BE49-F238E27FC236}">
                <a16:creationId xmlns:a16="http://schemas.microsoft.com/office/drawing/2014/main" id="{FEA03278-173E-8FB1-9010-A0C730F51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4F8A779D-5CEC-028C-945D-9A1FC0B765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6216A396-D91C-9D8A-3EA8-F42669896F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17773F77-4F49-7F8D-5A89-DFEB4A134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❓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zrobić, gdy zgubiłeś się? </a:t>
            </a:r>
            <a:br>
              <a:rPr lang="pl-PL" sz="1800" b="1" u="sng" spc="100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Stań w miejscu, nie oddalaj się i wołaj pomoc (np. </a:t>
            </a:r>
            <a:r>
              <a:rPr lang="pl-PL" sz="1200" b="1" i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„Pomóżcie mi!”</a:t>
            </a: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).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Jeśli widzisz policjanta, pracownika ochrony lub innego zaufanego dorosłego, poproś go o pomoc.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Zapamiętaj numer telefonu do rodziców, żeby przekazać go tej osobie.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18918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9F7B2-6AFE-4466-EDE3-F5C1941E5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kreskówka, Kreskówka, Animacja&#10;&#10;Opis wygenerowany automatycznie">
            <a:extLst>
              <a:ext uri="{FF2B5EF4-FFF2-40B4-BE49-F238E27FC236}">
                <a16:creationId xmlns:a16="http://schemas.microsoft.com/office/drawing/2014/main" id="{9389F6B3-D7E3-E998-99D1-7C19AA7CE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25143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800643CD-1F55-70F3-3F08-D07EA49F86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AB7C6C8F-D929-8848-94A4-C286426127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6390035B-EB80-8BAF-5D8B-B0C937A7D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🚫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zrobić, gdy pojawił się obcy? </a:t>
            </a:r>
            <a:br>
              <a:rPr lang="pl-PL" sz="1800" b="1" u="sng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Nigdy nie rozmawiaj ani nie idź z obcym, nawet jeśli coś Ci proponuje lub obiecuje.</a:t>
            </a:r>
            <a:b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Na przykład: </a:t>
            </a:r>
            <a:r>
              <a:rPr lang="pl-PL" sz="1200" i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„Mam cukierki, pokażę Ci coś fajnego”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– to niebezpieczne!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Powiedz o tym natychmiast rodzicom, nauczycielowi lub innemu zaufanemu dorosłemu.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521041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48CA72-EEAD-C53A-DA4D-0F2F399C3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drzewo, osoba, roślina, Pojazd lądowy&#10;&#10;Opis wygenerowany automatycznie">
            <a:extLst>
              <a:ext uri="{FF2B5EF4-FFF2-40B4-BE49-F238E27FC236}">
                <a16:creationId xmlns:a16="http://schemas.microsoft.com/office/drawing/2014/main" id="{A0BF7342-858E-12F1-2B6F-F889B6FEF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04" y="132936"/>
            <a:ext cx="8819989" cy="5040000"/>
          </a:xfrm>
          <a:prstGeom prst="rect">
            <a:avLst/>
          </a:prstGeom>
        </p:spPr>
      </p:pic>
      <p:pic>
        <p:nvPicPr>
          <p:cNvPr id="4" name="Obraz 3" descr="Obraz zawierający Prostokąt&#10;&#10;Opis wygenerowany automatycznie">
            <a:extLst>
              <a:ext uri="{FF2B5EF4-FFF2-40B4-BE49-F238E27FC236}">
                <a16:creationId xmlns:a16="http://schemas.microsoft.com/office/drawing/2014/main" id="{572A99C9-A020-1D2E-4163-F4F2803067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pic>
        <p:nvPicPr>
          <p:cNvPr id="14" name="Obraz 13" descr="Obraz zawierający Grafika, projekt graficzny, Czcionka, logo">
            <a:extLst>
              <a:ext uri="{FF2B5EF4-FFF2-40B4-BE49-F238E27FC236}">
                <a16:creationId xmlns:a16="http://schemas.microsoft.com/office/drawing/2014/main" id="{BAE46699-334B-4D24-C640-701C20985D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50"/>
          <a:stretch/>
        </p:blipFill>
        <p:spPr>
          <a:xfrm>
            <a:off x="44553" y="66675"/>
            <a:ext cx="272154" cy="229046"/>
          </a:xfrm>
          <a:prstGeom prst="rect">
            <a:avLst/>
          </a:prstGeom>
        </p:spPr>
      </p:pic>
      <p:sp>
        <p:nvSpPr>
          <p:cNvPr id="9" name="Tytuł 5">
            <a:extLst>
              <a:ext uri="{FF2B5EF4-FFF2-40B4-BE49-F238E27FC236}">
                <a16:creationId xmlns:a16="http://schemas.microsoft.com/office/drawing/2014/main" id="{D4B1E3D4-2804-FBC3-6CBE-2C5D4C2D4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010150"/>
            <a:ext cx="9144000" cy="184785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pl-PL" sz="1800" b="1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📞 </a:t>
            </a:r>
            <a:r>
              <a:rPr lang="pl-PL" sz="1800" b="1" u="sng" dirty="0">
                <a:solidFill>
                  <a:srgbClr val="0070C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zrobić, gdy doszło do wypadku? </a:t>
            </a:r>
            <a:br>
              <a:rPr lang="pl-PL" sz="1800" b="1" u="sng" spc="100" dirty="0">
                <a:solidFill>
                  <a:srgbClr val="C0000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Jeśli ktoś potrzebuje pomocy, zadzwoń pod numer 112. Powiedz: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Co się stało. 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b="1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➡️ </a:t>
            </a: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Gdzie jesteś (np. w parku, na placu zabaw).</a:t>
            </a:r>
            <a:b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</a:br>
            <a:r>
              <a:rPr lang="pl-PL" sz="1200" dirty="0">
                <a:solidFill>
                  <a:srgbClr val="002060"/>
                </a:solidFill>
                <a:latin typeface="Poppins" panose="02000000000000000000" pitchFamily="2" charset="-18"/>
                <a:cs typeface="Poppins" panose="02000000000000000000" pitchFamily="2" charset="-18"/>
              </a:rPr>
              <a:t>Nie rozłączaj się, dopóki operator nie powie, że możesz to zrobić.</a:t>
            </a:r>
            <a:endParaRPr lang="pl-PL" sz="1800" dirty="0">
              <a:solidFill>
                <a:srgbClr val="002060"/>
              </a:solidFill>
              <a:latin typeface="Poppins" panose="02000000000000000000" pitchFamily="2" charset="-18"/>
              <a:cs typeface="Poppins" panose="02000000000000000000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81802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17648</TotalTime>
  <Words>865</Words>
  <Application>Microsoft Office PowerPoint</Application>
  <PresentationFormat>Pokaz na ekranie (4:3)</PresentationFormat>
  <Paragraphs>68</Paragraphs>
  <Slides>14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1" baseType="lpstr">
      <vt:lpstr>Poppins</vt:lpstr>
      <vt:lpstr>Calibri Light</vt:lpstr>
      <vt:lpstr>Times New Roman</vt:lpstr>
      <vt:lpstr>Poppins Medium</vt:lpstr>
      <vt:lpstr>Arial</vt:lpstr>
      <vt:lpstr>Calibri</vt:lpstr>
      <vt:lpstr>Motyw pakietu Office</vt:lpstr>
      <vt:lpstr>       </vt:lpstr>
      <vt:lpstr>Prezentacja programu PowerPoint</vt:lpstr>
      <vt:lpstr> Bezpieczna  przygoda</vt:lpstr>
      <vt:lpstr>Co to znaczy być bezpiecznym? Być bezpiecznym to unikać niebezpieczeństw i wiedzieć, jak sobie z nimi poradzić. To znaczy słuchać dorosłych i postępować zgodnie z ich radami. Bezpieczne dziecko to takie, które: ➡️ Zna ważne zasady podczas zabawy, w domu i na podwórku. ➡️ Wie, jak prosić o pomoc, gdy coś się stanie. ➡️ Rozumie, co jest dobre, a co może być groźne.</vt:lpstr>
      <vt:lpstr>Zima – baw się bezpiecznie! ❄️ Nie wchodź na lód! Jeśli lód nie jest sprawdzony, może się pod Tobą załamać. 🛷 Zjeżdżaj na sankach z bezpiecznego miejsca. Zawsze wybieraj górki z dala od ulicy i samochodów. 🧣 Ubieraj się ciepło! Pamiętaj o czapce, szaliku, rękawiczkach i ciepłych butach, żeby się nie przeziębić. 🎯 Nie rzucaj twardymi śnieżkami. Mogą kogoś zaboleć lub zrobić krzywdę. 🚨 Zawsze baw się pod opieką dorosłych. Dzięki temu ktoś Ci pomoże, jeśli coś się stanie.</vt:lpstr>
      <vt:lpstr>Lato – baw się bezpiecznie! 🌊 Nie wchodź do wody bez dorosłych. Zawsze kąp się tylko tam, gdzie jest bezpiecznie i pod opieką dorosłych. 👒 Chroń się przed słońcem. Zakładaj kapelusz lub czapkę i smaruj się kremem z filtrem. Pij dużo wody! 🌳 Nie oddalaj się od dorosłych w lesie. Trzymaj się blisko i nie zbaczaj ze ścieżek. 🍄 Nie jedz nieznanych roślin i owoców. Niektóre mogą być trujące – zawsze pytaj dorosłych! 🐾 Nie zbliżaj się do dzikich zwierząt. Obserwuj je z daleka, ale nie próbuj ich dotykać.</vt:lpstr>
      <vt:lpstr>❓ Co zrobić, gdy zgubiłeś się?  Stań w miejscu, nie oddalaj się i wołaj pomoc (np. „Pomóżcie mi!”). Jeśli widzisz policjanta, pracownika ochrony lub innego zaufanego dorosłego, poproś go o pomoc. Zapamiętaj numer telefonu do rodziców, żeby przekazać go tej osobie.</vt:lpstr>
      <vt:lpstr>🚫 Co zrobić, gdy pojawił się obcy?  Nigdy nie rozmawiaj ani nie idź z obcym, nawet jeśli coś Ci proponuje lub obiecuje. Na przykład: „Mam cukierki, pokażę Ci coś fajnego” – to niebezpieczne! Powiedz o tym natychmiast rodzicom, nauczycielowi lub innemu zaufanemu dorosłemu.</vt:lpstr>
      <vt:lpstr>📞 Co zrobić, gdy doszło do wypadku?  Jeśli ktoś potrzebuje pomocy, zadzwoń pod numer 112. Powiedz:  ➡️ Co się stało.  ➡️ Gdzie jesteś (np. w parku, na placu zabaw). Nie rozłączaj się, dopóki operator nie powie, że możesz to zrobić.</vt:lpstr>
      <vt:lpstr>📞 Co zrobić, gdy ktoś się skaleczył?  Nie panikuj – weź głęboki oddech. Jeśli w pobliżu jest dorosły, poproś go o pomoc. Jeśli to drobne skaleczenie, umyj je wodą i zaklej plasterkiem, jeśli wiesz, gdzie go znaleźć. Zawsze zgłoś dorosłemu, co się stało.</vt:lpstr>
      <vt:lpstr>🏠 Bezpieczeństwo w domu ➡️ Nigdy nie baw się w pobliżu ognia, kuchenki lub żelazka – możesz się poparzyć. ➡️ Nie dotykaj gniazdek elektrycznych ani przewodów. ➡️ Ostrych przedmiotów, takich jak nożyczki czy noże, używaj tylko pod opieką dorosłych. ➡️ Nie wspinaj się na meble – mogą się przewrócić.</vt:lpstr>
      <vt:lpstr>🎠 Bezpieczeństwo na placu zabaw ➡️ Zawsze baw się zgodnie z zasadami – huśtawki, zjeżdżalnie i inne sprzęty są do tego,  by z nich korzystać w bezpieczny sposób. ➡️ Nie popychaj innych dzieci i uważaj, by nie zrobić nikomu krzywdy. ➡️ Nie wspinaj się na wysokie konstrukcje bez zabezpieczenia. ➡️ Informuj dorosłych, jeśli coś jest uszkodzone lub niebezpieczne.</vt:lpstr>
      <vt:lpstr>Pamiętaj, aby być bezpiecznym! 📌 Najważniejsze zasady: ➡️ Zawsze informuj rodziców lub opiekunów, gdzie się bawisz. ➡️ Nie rozmawiaj i nie idź z obcymi, nawet jeśli coś Ci proponują. ➡️ W razie niebezpieczeństwa lub wypadku poproś o pomoc dorosłego lub zadzwoń na numer alarmowy 112.</vt:lpstr>
      <vt:lpstr>Prezentację przygotował: Marcin Wrzesiński Konsultacja psychologiczna: Beata Liwowska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subject/>
  <dc:creator>Anna Mizera</dc:creator>
  <dc:description/>
  <cp:lastModifiedBy>Centrum Rozwoju Lokalnego</cp:lastModifiedBy>
  <cp:revision>449</cp:revision>
  <dcterms:created xsi:type="dcterms:W3CDTF">2022-09-19T06:02:12Z</dcterms:created>
  <dcterms:modified xsi:type="dcterms:W3CDTF">2024-12-20T08:48:03Z</dcterms:modified>
  <dc:language>pl-PL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Pokaz na ekranie (4:3)</vt:lpwstr>
  </property>
  <property fmtid="{D5CDD505-2E9C-101B-9397-08002B2CF9AE}" pid="3" name="Slides">
    <vt:i4>8</vt:i4>
  </property>
</Properties>
</file>